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9" r:id="rId3"/>
    <p:sldId id="410" r:id="rId4"/>
    <p:sldId id="422" r:id="rId5"/>
    <p:sldId id="405" r:id="rId6"/>
    <p:sldId id="411" r:id="rId7"/>
    <p:sldId id="412" r:id="rId8"/>
    <p:sldId id="413" r:id="rId9"/>
    <p:sldId id="449" r:id="rId10"/>
    <p:sldId id="423" r:id="rId11"/>
    <p:sldId id="424" r:id="rId12"/>
    <p:sldId id="425" r:id="rId13"/>
    <p:sldId id="428" r:id="rId14"/>
    <p:sldId id="429" r:id="rId15"/>
    <p:sldId id="421" r:id="rId16"/>
    <p:sldId id="432" r:id="rId17"/>
    <p:sldId id="433" r:id="rId18"/>
    <p:sldId id="434" r:id="rId19"/>
    <p:sldId id="440" r:id="rId20"/>
    <p:sldId id="441" r:id="rId21"/>
    <p:sldId id="426" r:id="rId22"/>
    <p:sldId id="443" r:id="rId23"/>
    <p:sldId id="446" r:id="rId24"/>
    <p:sldId id="448" r:id="rId25"/>
    <p:sldId id="444" r:id="rId26"/>
    <p:sldId id="451" r:id="rId27"/>
    <p:sldId id="450" r:id="rId28"/>
    <p:sldId id="452" r:id="rId29"/>
    <p:sldId id="445" r:id="rId30"/>
    <p:sldId id="453" r:id="rId31"/>
    <p:sldId id="454" r:id="rId32"/>
    <p:sldId id="455" r:id="rId33"/>
    <p:sldId id="456" r:id="rId34"/>
    <p:sldId id="460" r:id="rId35"/>
    <p:sldId id="461" r:id="rId36"/>
    <p:sldId id="458" r:id="rId37"/>
    <p:sldId id="459" r:id="rId38"/>
    <p:sldId id="427" r:id="rId39"/>
    <p:sldId id="431" r:id="rId40"/>
    <p:sldId id="435" r:id="rId41"/>
    <p:sldId id="436" r:id="rId42"/>
    <p:sldId id="437" r:id="rId43"/>
    <p:sldId id="438" r:id="rId44"/>
    <p:sldId id="439" r:id="rId45"/>
    <p:sldId id="447" r:id="rId46"/>
    <p:sldId id="430" r:id="rId47"/>
    <p:sldId id="262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영전" initials="이" lastIdx="2" clrIdx="0">
    <p:extLst>
      <p:ext uri="{19B8F6BF-5375-455C-9EA6-DF929625EA0E}">
        <p15:presenceInfo xmlns:p15="http://schemas.microsoft.com/office/powerpoint/2012/main" userId="이영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10" autoAdjust="0"/>
  </p:normalViewPr>
  <p:slideViewPr>
    <p:cSldViewPr snapToGrid="0">
      <p:cViewPr varScale="1">
        <p:scale>
          <a:sx n="48" d="100"/>
          <a:sy n="48" d="100"/>
        </p:scale>
        <p:origin x="67" y="25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CAAA3-9815-4F17-80FD-24BBC75E1E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AC882-EDB2-4BB5-8D1C-9F43A54BC3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16244-E1FB-4641-9890-C351873D724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C8602-8B2B-4444-ABA6-79B14904C5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943C1-D4F0-48AD-B842-70FA1F0DC7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8422-93D0-4371-9D60-DFAABA48C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5945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fld id="{A884E371-BC14-4D51-85A7-E163FE70E842}" type="datetimeFigureOut">
              <a:rPr lang="ko-KR" altLang="en-US" smtClean="0"/>
              <a:pPr/>
              <a:t>2022-02-22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fld id="{036C714B-5EC4-4D65-BD96-7813AC1171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1405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12롯데마트드림Bold" panose="02020603020101020101" pitchFamily="18" charset="-127"/>
        <a:ea typeface="12롯데마트드림Bold" panose="02020603020101020101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CBDBA-E69F-4291-A81E-831ADB8212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46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8ECD-FAD3-4F0F-84FA-EA0AE7A7C2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70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8ECD-FAD3-4F0F-84FA-EA0AE7A7C2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962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863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8ECD-FAD3-4F0F-84FA-EA0AE7A7C2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53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8ECD-FAD3-4F0F-84FA-EA0AE7A7C2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22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12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534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693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702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089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E653E-EE78-4DED-98F4-876199EAB7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561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70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918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875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884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986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426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584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637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862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575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997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016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978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8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081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297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1504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781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474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386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25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8ECD-FAD3-4F0F-84FA-EA0AE7A7C2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865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03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828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425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233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0577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6223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9CD02-3877-449C-A2EB-40EF88B44A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94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BEEC-A284-43C4-ABE9-24A05E1743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81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8ECD-FAD3-4F0F-84FA-EA0AE7A7C2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642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8ECD-FAD3-4F0F-84FA-EA0AE7A7C2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610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8ECD-FAD3-4F0F-84FA-EA0AE7A7C2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167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8ECD-FAD3-4F0F-84FA-EA0AE7A7C2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109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C714B-5EC4-4D65-BD96-7813AC11715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8ECD-FAD3-4F0F-84FA-EA0AE7A7C2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33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6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D20EE-250A-475C-B2FC-1F915040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0CC9B-37A9-4A55-A615-9F7373EB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D79FD-F7DD-4625-98EB-E75CFE74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2DEBF-4B4E-4F5C-B048-C898E6ED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FD0774-C67E-44A0-876D-25EBCBE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1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6B8357-203C-4756-BEEE-6FD7A348B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39C690-CB55-45CD-AEFF-4BCA02CF6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CF278-DA8D-4E62-AF10-BE70BA1C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1CB70-CBA7-4B8B-B683-F95065F9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5D6B1-91CE-4DA6-8635-50F700D9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66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89F1C-2DE5-48C6-8267-CC556DEFE8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5396" y="1582615"/>
            <a:ext cx="11421209" cy="4914900"/>
          </a:xfrm>
        </p:spPr>
        <p:txBody>
          <a:bodyPr/>
          <a:lstStyle>
            <a:lvl1pPr>
              <a:defRPr sz="24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  <a:lvl2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2pPr>
            <a:lvl3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3pPr>
            <a:lvl4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882ADE-3947-4F40-B3ED-171C0E7BF55F}"/>
              </a:ext>
            </a:extLst>
          </p:cNvPr>
          <p:cNvSpPr/>
          <p:nvPr userDrawn="1"/>
        </p:nvSpPr>
        <p:spPr>
          <a:xfrm>
            <a:off x="-260245" y="1375406"/>
            <a:ext cx="12622230" cy="523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D50450E6-F391-46E8-877D-478B4068F252}"/>
              </a:ext>
            </a:extLst>
          </p:cNvPr>
          <p:cNvSpPr txBox="1">
            <a:spLocks/>
          </p:cNvSpPr>
          <p:nvPr/>
        </p:nvSpPr>
        <p:spPr>
          <a:xfrm>
            <a:off x="10298546" y="78183"/>
            <a:ext cx="184099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15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 추천시스템 세미나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indent="0" algn="dist">
              <a:spcBef>
                <a:spcPts val="0"/>
              </a:spcBef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Collaborative Filtering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282583" y="0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3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7990-0AC1-44FD-8C35-657CAB66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F916E-9849-4B3D-94CE-0F46704B3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81B15-B531-4414-BAC7-7755F909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6B15D-BD90-4095-8784-D479D55B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BAB4-11C0-4EBF-A415-6FCBB191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90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1794B-27B3-4AE5-B34F-BD5D96AA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EFDBD-1B84-459D-AC07-672F1168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ADD2C6-007B-458B-AEE9-BC2F54DF0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D0A87-08A1-4D8E-9068-9035F042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E59C0-7A11-4437-B374-B603C938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721DD-615B-4D96-BC20-2D82824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14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AC7E-A4F8-4711-9F5D-046C875D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34FC16-719F-4F7C-9438-A169FCF1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2B8220-2E64-46F9-BDC9-8F4AD2760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2F62E0-BB3F-4B39-8B02-D2B897ACB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24475-DB40-44B9-9494-7777F45B4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595D72-A194-4D06-939C-D3672FB6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B6A896-C68B-41DB-B959-8BC55BCB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36511-8048-4DB7-A027-C9F9210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26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D33A5-F419-4AAE-BBDC-57F3B67C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FEEEA0-4B8E-4A78-A38B-D7152C0D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912C5-9EB2-421E-A0DB-7D78ED5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3C08-B896-4F07-9A89-BD8F47B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41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3970F2-3D45-429C-903D-DB5D7E5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BF8E46-F42C-4DD7-BAFD-9665CC68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9F75-5804-4C8A-9D12-1920AED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4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295DF-E4D3-4858-9B7C-4CA6CCB9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87952-7881-445F-8B97-82A9B49D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301F5-1737-49A1-BBC7-45ACACA10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025178-88FF-4302-916C-503126FD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8A578-3D56-4D98-A37A-84D68E5F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5F323-BBBC-4CDD-8E9F-D334BFB1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13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43462-B9D8-4B05-AAFB-3FBDEE8D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F31871-C015-42E5-B579-DC6AE2C09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415F9F-2A9F-4430-BD38-EB44C89A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17204-F6C2-4839-800C-6B48F4C9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160D8-82CE-4202-AD60-0477980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4BCC7-67B8-4A79-9A68-7E23831A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86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A44A76-8A39-4634-88B8-87B2DD9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D3268A-0AE4-44DD-AD54-3CA2698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15A97-CC34-4E90-958D-52DB2596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D1451-32A1-4A79-919E-BB284D31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19B9-5719-4B96-AA53-B04748B2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/>
              </a:defRPr>
            </a:lvl1pPr>
          </a:lstStyle>
          <a:p>
            <a:fld id="{18CA0205-92CC-42B1-99E9-47D36ADAEB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7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2롯데마트드림Bold" panose="02020603020101020101" pitchFamily="18" charset="-127"/>
          <a:ea typeface="12롯데마트드림Bold" panose="02020603020101020101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/933534784e1b4c71abc4918ad97d5271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tpoint.com/machine-learning-random-forest-algorithm" TargetMode="External"/><Relationship Id="rId13" Type="http://schemas.openxmlformats.org/officeDocument/2006/relationships/hyperlink" Target="https://3months.tistory.com/368" TargetMode="External"/><Relationship Id="rId18" Type="http://schemas.openxmlformats.org/officeDocument/2006/relationships/hyperlink" Target="https://statinknu.tistory.com/33" TargetMode="External"/><Relationship Id="rId3" Type="http://schemas.openxmlformats.org/officeDocument/2006/relationships/hyperlink" Target="https://velog.io/@jiselectric/Ensemble-Learning-Voting-and-Bagging-at6219ae" TargetMode="External"/><Relationship Id="rId7" Type="http://schemas.openxmlformats.org/officeDocument/2006/relationships/hyperlink" Target="https://lsjsj92.tistory.com/559" TargetMode="External"/><Relationship Id="rId12" Type="http://schemas.openxmlformats.org/officeDocument/2006/relationships/hyperlink" Target="https://www.analyticsvidhya.com/blog/2021/09/adaboost-algorithm-a-complete-guide-for-beginners/" TargetMode="External"/><Relationship Id="rId17" Type="http://schemas.openxmlformats.org/officeDocument/2006/relationships/hyperlink" Target="https://bkshin.tistory.com/entry/%EB%A8%B8%EC%8B%A0%EB%9F%AC%EB%8B%9D-15-Gradient-Boost" TargetMode="External"/><Relationship Id="rId2" Type="http://schemas.openxmlformats.org/officeDocument/2006/relationships/notesSlide" Target="../notesSlides/notesSlide46.xml"/><Relationship Id="rId16" Type="http://schemas.openxmlformats.org/officeDocument/2006/relationships/hyperlink" Target="https://www.youtube.com/watch?v=3CC4N4z3GJ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idea.tistory.com/35" TargetMode="External"/><Relationship Id="rId11" Type="http://schemas.openxmlformats.org/officeDocument/2006/relationships/hyperlink" Target="https://injo.tistory.com/31" TargetMode="External"/><Relationship Id="rId5" Type="http://schemas.openxmlformats.org/officeDocument/2006/relationships/hyperlink" Target="https://blog.naver.com/PostView.nhn?blogId=ckdgus1433&amp;logNo=221588139765" TargetMode="External"/><Relationship Id="rId15" Type="http://schemas.openxmlformats.org/officeDocument/2006/relationships/hyperlink" Target="https://www.youtube.com/channel/UCPq01cgCcEwhXl7BvcwIQyg" TargetMode="External"/><Relationship Id="rId10" Type="http://schemas.openxmlformats.org/officeDocument/2006/relationships/hyperlink" Target="https://michael-fuchs-python.netlify.app/2020/03/26/ensemble-modeling-boosting/" TargetMode="External"/><Relationship Id="rId19" Type="http://schemas.openxmlformats.org/officeDocument/2006/relationships/hyperlink" Target="https://wyatt37.tistory.com/5" TargetMode="External"/><Relationship Id="rId4" Type="http://schemas.openxmlformats.org/officeDocument/2006/relationships/hyperlink" Target="https://www.shutterstock.com/ko/image-vector/voting-ballot-box-icon-election-vote-1342666166" TargetMode="External"/><Relationship Id="rId9" Type="http://schemas.openxmlformats.org/officeDocument/2006/relationships/hyperlink" Target="https://community.alteryx.com/t5/image/serverpage/image-id/33046iB8743F7094DB9C87/image-size/large?v=1.0&amp;px=999" TargetMode="External"/><Relationship Id="rId14" Type="http://schemas.openxmlformats.org/officeDocument/2006/relationships/hyperlink" Target="https://koalaverse.github.io/machine-learning-in-R/gradient-boosting-machines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>
            <a:extLst>
              <a:ext uri="{FF2B5EF4-FFF2-40B4-BE49-F238E27FC236}">
                <a16:creationId xmlns:a16="http://schemas.microsoft.com/office/drawing/2014/main" id="{DD2D04DD-B48F-47FF-B359-2041B59CE40A}"/>
              </a:ext>
            </a:extLst>
          </p:cNvPr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824ECE7-875B-42C2-B4E7-F48813808A37}"/>
              </a:ext>
            </a:extLst>
          </p:cNvPr>
          <p:cNvSpPr/>
          <p:nvPr userDrawn="1"/>
        </p:nvSpPr>
        <p:spPr>
          <a:xfrm>
            <a:off x="2478407" y="3215021"/>
            <a:ext cx="7225353" cy="476809"/>
          </a:xfrm>
          <a:prstGeom prst="parallelogram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/>
              </a:rPr>
              <a:t>Ensemble</a:t>
            </a:r>
            <a:endParaRPr lang="ko-KR" altLang="en-US" sz="4800" b="1" dirty="0"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1232C0-EC63-4E2E-BEBC-45D07FE4FBF1}"/>
              </a:ext>
            </a:extLst>
          </p:cNvPr>
          <p:cNvSpPr/>
          <p:nvPr userDrawn="1"/>
        </p:nvSpPr>
        <p:spPr>
          <a:xfrm>
            <a:off x="5257744" y="739523"/>
            <a:ext cx="1676509" cy="6001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ToBig’s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16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 </a:t>
            </a: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강의자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김건우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8ACD93-A865-487D-81D9-7DE7E22E46EB}"/>
              </a:ext>
            </a:extLst>
          </p:cNvPr>
          <p:cNvCxnSpPr>
            <a:cxnSpLocks/>
          </p:cNvCxnSpPr>
          <p:nvPr userDrawn="1"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350F34-097E-4727-B61F-E8609F792A6C}"/>
              </a:ext>
            </a:extLst>
          </p:cNvPr>
          <p:cNvSpPr/>
          <p:nvPr userDrawn="1"/>
        </p:nvSpPr>
        <p:spPr>
          <a:xfrm>
            <a:off x="4916129" y="329190"/>
            <a:ext cx="234991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17</a:t>
            </a: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 </a:t>
            </a: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정규세션</a:t>
            </a:r>
            <a:endParaRPr lang="en-US" altLang="ko-KR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03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6A68D1AD-5FA7-48B9-A312-C68A5E9D9172}"/>
              </a:ext>
            </a:extLst>
          </p:cNvPr>
          <p:cNvSpPr/>
          <p:nvPr/>
        </p:nvSpPr>
        <p:spPr>
          <a:xfrm>
            <a:off x="6046952" y="5275385"/>
            <a:ext cx="516674" cy="49911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A11D08-DA8C-4377-81D4-ACACA4C908A8}"/>
                  </a:ext>
                </a:extLst>
              </p:cNvPr>
              <p:cNvSpPr txBox="1"/>
              <p:nvPr/>
            </p:nvSpPr>
            <p:spPr>
              <a:xfrm>
                <a:off x="385395" y="1604457"/>
                <a:ext cx="11156572" cy="454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Why do we learn Ensemble?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𝑬𝒔𝒕𝒊𝒎𝒂𝒕𝒆𝒅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𝑽𝒂𝒍𝒖𝒆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𝑻𝒓𝒖𝒆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𝑭𝒖𝒏𝒄𝒕𝒊𝒐𝒏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𝑬𝒙𝒑𝒆𝒄𝒕𝒆𝒅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𝑬𝒓𝒓𝒐𝒓</m:t>
                          </m:r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r>
                  <a:rPr lang="en-US" sz="1400" b="1" dirty="0">
                    <a:solidFill>
                      <a:srgbClr val="0070C0"/>
                    </a:solidFill>
                  </a:rPr>
                  <a:t>Average Error made by M models: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𝑨𝒗𝒈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en-US" sz="1400" b="1" dirty="0">
                    <a:solidFill>
                      <a:srgbClr val="00B050"/>
                    </a:solidFill>
                  </a:rPr>
                  <a:t>Expected Error of the Ensemble:</a:t>
                </a:r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𝑬𝒏𝒔𝒆𝒎𝒃𝒍𝒆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𝝐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A11D08-DA8C-4377-81D4-ACACA4C9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5" y="1604457"/>
                <a:ext cx="11156572" cy="4544064"/>
              </a:xfrm>
              <a:prstGeom prst="rect">
                <a:avLst/>
              </a:prstGeom>
              <a:blipFill>
                <a:blip r:embed="rId3"/>
                <a:stretch>
                  <a:fillRect l="-437" t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Introduction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8C59D0-C6EF-46DB-AF90-D454FB53F324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4DAF0A-4AEB-49EB-9811-0F2DA3646F48}"/>
                  </a:ext>
                </a:extLst>
              </p:cNvPr>
              <p:cNvSpPr txBox="1"/>
              <p:nvPr/>
            </p:nvSpPr>
            <p:spPr>
              <a:xfrm>
                <a:off x="9655049" y="4552912"/>
                <a:ext cx="1618833" cy="6109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4DAF0A-4AEB-49EB-9811-0F2DA3646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049" y="4552912"/>
                <a:ext cx="1618833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9E0D3D1-8557-4F66-A5CA-B0DB159F634C}"/>
              </a:ext>
            </a:extLst>
          </p:cNvPr>
          <p:cNvCxnSpPr>
            <a:cxnSpLocks/>
            <a:stCxn id="11" idx="4"/>
            <a:endCxn id="4" idx="1"/>
          </p:cNvCxnSpPr>
          <p:nvPr/>
        </p:nvCxnSpPr>
        <p:spPr>
          <a:xfrm rot="5400000" flipH="1" flipV="1">
            <a:off x="7522108" y="3641561"/>
            <a:ext cx="916122" cy="3349760"/>
          </a:xfrm>
          <a:prstGeom prst="bentConnector4">
            <a:avLst>
              <a:gd name="adj1" fmla="val -24953"/>
              <a:gd name="adj2" fmla="val 53856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7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A11D08-DA8C-4377-81D4-ACACA4C908A8}"/>
                  </a:ext>
                </a:extLst>
              </p:cNvPr>
              <p:cNvSpPr txBox="1"/>
              <p:nvPr/>
            </p:nvSpPr>
            <p:spPr>
              <a:xfrm>
                <a:off x="385395" y="1604457"/>
                <a:ext cx="11156572" cy="4935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Why do we learn Ensemble?</a:t>
                </a:r>
              </a:p>
              <a:p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𝒊𝒇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𝒂𝒔𝒔𝒖𝒎𝒆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𝑬𝒏𝒔𝒆𝒎𝒃𝒍𝒆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𝑨𝒗𝒈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𝑬𝒏𝒔𝒆𝒎𝒃𝒍𝒆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den>
                          </m:f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𝑨𝒗𝒈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𝒓𝒆𝒂𝒍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𝒖𝒔𝒊𝒏𝒈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𝑪𝒂𝒖𝒄𝒉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𝑰𝒏𝒆𝒒𝒖𝒂𝒊𝒍𝒊𝒕𝒚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𝒔𝒖𝒄𝒉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𝒕𝒉𝒂𝒕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𝑬𝒏𝒔𝒆𝒎𝒃𝒍𝒆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𝑨𝒗𝒈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A11D08-DA8C-4377-81D4-ACACA4C9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5" y="1604457"/>
                <a:ext cx="11156572" cy="4935069"/>
              </a:xfrm>
              <a:prstGeom prst="rect">
                <a:avLst/>
              </a:prstGeom>
              <a:blipFill>
                <a:blip r:embed="rId3"/>
                <a:stretch>
                  <a:fillRect l="-437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Introduction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8C59D0-C6EF-46DB-AF90-D454FB53F324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0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Voting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2291C-1764-4A11-9F22-AE8273332D6F}"/>
              </a:ext>
            </a:extLst>
          </p:cNvPr>
          <p:cNvSpPr/>
          <p:nvPr/>
        </p:nvSpPr>
        <p:spPr>
          <a:xfrm>
            <a:off x="-518984" y="1359242"/>
            <a:ext cx="13987849" cy="53381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Unit 02 - Voting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8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A11D08-DA8C-4377-81D4-ACACA4C908A8}"/>
              </a:ext>
            </a:extLst>
          </p:cNvPr>
          <p:cNvSpPr txBox="1"/>
          <p:nvPr/>
        </p:nvSpPr>
        <p:spPr>
          <a:xfrm>
            <a:off x="276835" y="1604457"/>
            <a:ext cx="110093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Voting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Hard voting: out of multiple outputs produced by the classifiers, the majority output is chosen to be the final result of the model</a:t>
            </a:r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Soft voting: Sums the predicted probabilities for class labels and returns the final classification with the largest sum probability.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Voting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8C59D0-C6EF-46DB-AF90-D454FB53F324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Voting Ballot Box Icon Election Vote Stock Vector (Royalty Free) 1342666166">
            <a:extLst>
              <a:ext uri="{FF2B5EF4-FFF2-40B4-BE49-F238E27FC236}">
                <a16:creationId xmlns:a16="http://schemas.microsoft.com/office/drawing/2014/main" id="{62E2B68C-B1E5-42A6-9368-38249838B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1" r="1761" b="14312"/>
          <a:stretch/>
        </p:blipFill>
        <p:spPr bwMode="auto">
          <a:xfrm>
            <a:off x="8888579" y="4181657"/>
            <a:ext cx="2397607" cy="19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0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A11D08-DA8C-4377-81D4-ACACA4C908A8}"/>
              </a:ext>
            </a:extLst>
          </p:cNvPr>
          <p:cNvSpPr txBox="1"/>
          <p:nvPr/>
        </p:nvSpPr>
        <p:spPr>
          <a:xfrm>
            <a:off x="276835" y="1604457"/>
            <a:ext cx="11009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Voting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Voting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8C59D0-C6EF-46DB-AF90-D454FB53F324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CCB10D-BEB3-42C3-B904-7E465035C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00" y="2065270"/>
            <a:ext cx="9819143" cy="342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A28EA5-9A05-4D24-A762-0BCCED52C27C}"/>
              </a:ext>
            </a:extLst>
          </p:cNvPr>
          <p:cNvSpPr txBox="1"/>
          <p:nvPr/>
        </p:nvSpPr>
        <p:spPr>
          <a:xfrm>
            <a:off x="1465545" y="2204621"/>
            <a:ext cx="15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Hard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voting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E2785-EC2C-4392-B48F-3C1F19B588EA}"/>
              </a:ext>
            </a:extLst>
          </p:cNvPr>
          <p:cNvSpPr txBox="1"/>
          <p:nvPr/>
        </p:nvSpPr>
        <p:spPr>
          <a:xfrm>
            <a:off x="6413326" y="2204621"/>
            <a:ext cx="15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Soft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voting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8C3471-438A-427C-905B-BEF85C33320B}"/>
                  </a:ext>
                </a:extLst>
              </p:cNvPr>
              <p:cNvSpPr txBox="1"/>
              <p:nvPr/>
            </p:nvSpPr>
            <p:spPr>
              <a:xfrm>
                <a:off x="1538611" y="5951277"/>
                <a:ext cx="8469686" cy="4840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0.7+0.2+0.8+0.9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0.65</m:t>
                    </m:r>
                  </m:oMath>
                </a14:m>
                <a:r>
                  <a:rPr lang="en-US" dirty="0"/>
                  <a:t>,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+0.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8C3471-438A-427C-905B-BEF85C333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611" y="5951277"/>
                <a:ext cx="8469686" cy="484043"/>
              </a:xfrm>
              <a:prstGeom prst="rect">
                <a:avLst/>
              </a:prstGeom>
              <a:blipFill>
                <a:blip r:embed="rId4"/>
                <a:stretch>
                  <a:fillRect b="-365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F3D700-BD18-4031-8FAD-396E6BAF4B5B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5773454" y="5253543"/>
            <a:ext cx="1917527" cy="697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28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Bagging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2291C-1764-4A11-9F22-AE8273332D6F}"/>
              </a:ext>
            </a:extLst>
          </p:cNvPr>
          <p:cNvSpPr/>
          <p:nvPr/>
        </p:nvSpPr>
        <p:spPr>
          <a:xfrm>
            <a:off x="-518984" y="1359242"/>
            <a:ext cx="13987849" cy="53381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Unit 03 - Bagging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4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Bagging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0" y="1574425"/>
            <a:ext cx="12292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Bagging (Bootstrap Aggregating)</a:t>
            </a:r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objective is to create several subsets of data from training </a:t>
            </a:r>
            <a:r>
              <a:rPr lang="en-US" b="1" dirty="0">
                <a:solidFill>
                  <a:srgbClr val="FF0000"/>
                </a:solidFill>
              </a:rPr>
              <a:t>sample</a:t>
            </a:r>
            <a:r>
              <a:rPr lang="en-US" b="1" dirty="0"/>
              <a:t> chosen </a:t>
            </a:r>
            <a:r>
              <a:rPr lang="en-US" b="1" dirty="0">
                <a:solidFill>
                  <a:srgbClr val="FF0000"/>
                </a:solidFill>
              </a:rPr>
              <a:t>randomly</a:t>
            </a:r>
            <a:r>
              <a:rPr lang="en-US" b="1" dirty="0"/>
              <a:t> with </a:t>
            </a:r>
            <a:r>
              <a:rPr lang="en-US" b="1" dirty="0">
                <a:solidFill>
                  <a:srgbClr val="FF0000"/>
                </a:solidFill>
              </a:rPr>
              <a:t>replacement</a:t>
            </a:r>
            <a:r>
              <a:rPr lang="en-US" b="1" dirty="0"/>
              <a:t> in order to </a:t>
            </a:r>
            <a:r>
              <a:rPr lang="en-US" b="1" dirty="0">
                <a:solidFill>
                  <a:srgbClr val="FF0000"/>
                </a:solidFill>
              </a:rPr>
              <a:t>reduce the variance.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A6C8BF-F531-4025-8B42-D260B007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509" y="3049344"/>
            <a:ext cx="7121439" cy="327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395EAD-7D50-461A-8A81-FFC98DC87122}"/>
                  </a:ext>
                </a:extLst>
              </p:cNvPr>
              <p:cNvSpPr txBox="1"/>
              <p:nvPr/>
            </p:nvSpPr>
            <p:spPr>
              <a:xfrm>
                <a:off x="8843846" y="4482185"/>
                <a:ext cx="3073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395EAD-7D50-461A-8A81-FFC98DC87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846" y="4482185"/>
                <a:ext cx="3073052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69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042E580-FC48-4618-AB16-C0CD73BFCD15}"/>
              </a:ext>
            </a:extLst>
          </p:cNvPr>
          <p:cNvSpPr/>
          <p:nvPr/>
        </p:nvSpPr>
        <p:spPr>
          <a:xfrm>
            <a:off x="7515616" y="2705622"/>
            <a:ext cx="764088" cy="42588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Bagging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200417" y="1563251"/>
            <a:ext cx="1229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Bagging (Bootstrap Aggregating)</a:t>
            </a:r>
          </a:p>
          <a:p>
            <a:endParaRPr lang="en-US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C2C969-2C8F-4352-8A50-8008C226961F}"/>
              </a:ext>
            </a:extLst>
          </p:cNvPr>
          <p:cNvCxnSpPr/>
          <p:nvPr/>
        </p:nvCxnSpPr>
        <p:spPr>
          <a:xfrm>
            <a:off x="8029184" y="3131507"/>
            <a:ext cx="1352811" cy="501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2CA2FE-9956-4479-94E9-570C462C0CEA}"/>
              </a:ext>
            </a:extLst>
          </p:cNvPr>
          <p:cNvSpPr txBox="1"/>
          <p:nvPr/>
        </p:nvSpPr>
        <p:spPr>
          <a:xfrm>
            <a:off x="9410455" y="3447882"/>
            <a:ext cx="290971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 Of Bag data (OOB)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1FC90B-2E39-4E78-896D-B072F73D1A05}"/>
              </a:ext>
            </a:extLst>
          </p:cNvPr>
          <p:cNvSpPr/>
          <p:nvPr/>
        </p:nvSpPr>
        <p:spPr>
          <a:xfrm>
            <a:off x="4497079" y="4040065"/>
            <a:ext cx="764088" cy="42588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031638-08CC-438D-8951-2FAAA80CD5AD}"/>
                  </a:ext>
                </a:extLst>
              </p:cNvPr>
              <p:cNvSpPr txBox="1"/>
              <p:nvPr/>
            </p:nvSpPr>
            <p:spPr>
              <a:xfrm>
                <a:off x="1140339" y="2520665"/>
                <a:ext cx="8241656" cy="77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⟶∞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</m:sSup>
                        </m:e>
                      </m:func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𝟑𝟔𝟖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031638-08CC-438D-8951-2FAAA80CD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339" y="2520665"/>
                <a:ext cx="8241656" cy="775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9EDC5C-CABE-4683-8F80-3DEA4F855CAF}"/>
                  </a:ext>
                </a:extLst>
              </p:cNvPr>
              <p:cNvSpPr txBox="1"/>
              <p:nvPr/>
            </p:nvSpPr>
            <p:spPr>
              <a:xfrm>
                <a:off x="1052186" y="4040065"/>
                <a:ext cx="5473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𝟑𝟔𝟖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9EDC5C-CABE-4683-8F80-3DEA4F855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86" y="4040065"/>
                <a:ext cx="5473874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BA2226-6A80-4195-8E72-31F0A317CD07}"/>
              </a:ext>
            </a:extLst>
          </p:cNvPr>
          <p:cNvCxnSpPr>
            <a:cxnSpLocks/>
          </p:cNvCxnSpPr>
          <p:nvPr/>
        </p:nvCxnSpPr>
        <p:spPr>
          <a:xfrm>
            <a:off x="5171441" y="4409397"/>
            <a:ext cx="953390" cy="346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AA935D-44D1-4561-81E8-ABD7513B7050}"/>
              </a:ext>
            </a:extLst>
          </p:cNvPr>
          <p:cNvSpPr txBox="1"/>
          <p:nvPr/>
        </p:nvSpPr>
        <p:spPr>
          <a:xfrm>
            <a:off x="6156542" y="4627012"/>
            <a:ext cx="44905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Sampled more than once in bootstrap</a:t>
            </a:r>
          </a:p>
        </p:txBody>
      </p:sp>
    </p:spTree>
    <p:extLst>
      <p:ext uri="{BB962C8B-B14F-4D97-AF65-F5344CB8AC3E}">
        <p14:creationId xmlns:p14="http://schemas.microsoft.com/office/powerpoint/2010/main" val="365026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Bagging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200417" y="1563251"/>
            <a:ext cx="1229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Bagging (Bootstrap Aggregating)</a:t>
            </a:r>
          </a:p>
          <a:p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8E05E-A66C-4392-92E3-4FDC36C6563F}"/>
              </a:ext>
            </a:extLst>
          </p:cNvPr>
          <p:cNvSpPr/>
          <p:nvPr/>
        </p:nvSpPr>
        <p:spPr>
          <a:xfrm>
            <a:off x="663879" y="2705622"/>
            <a:ext cx="2154477" cy="280583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 (70%)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Val </a:t>
            </a:r>
            <a:r>
              <a:rPr lang="en-US" dirty="0" err="1"/>
              <a:t>Dat</a:t>
            </a:r>
            <a:r>
              <a:rPr lang="en-US" dirty="0"/>
              <a:t> (30%)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1AA39A4-B105-49FC-AC30-0F6E2F4D8A1B}"/>
              </a:ext>
            </a:extLst>
          </p:cNvPr>
          <p:cNvSpPr/>
          <p:nvPr/>
        </p:nvSpPr>
        <p:spPr>
          <a:xfrm>
            <a:off x="3043825" y="3594970"/>
            <a:ext cx="538619" cy="1053449"/>
          </a:xfrm>
          <a:prstGeom prst="righ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8A8EA9-539B-4A91-B52A-C3912CBF30A7}"/>
              </a:ext>
            </a:extLst>
          </p:cNvPr>
          <p:cNvSpPr/>
          <p:nvPr/>
        </p:nvSpPr>
        <p:spPr>
          <a:xfrm>
            <a:off x="3807912" y="3594970"/>
            <a:ext cx="1240077" cy="1189972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BC2FD7-EF93-454E-8684-B7467542E8A2}"/>
              </a:ext>
            </a:extLst>
          </p:cNvPr>
          <p:cNvCxnSpPr/>
          <p:nvPr/>
        </p:nvCxnSpPr>
        <p:spPr>
          <a:xfrm>
            <a:off x="5624186" y="1563251"/>
            <a:ext cx="0" cy="506301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EC3BE0CA-4D30-45DC-A309-CFB6C2157BFD}"/>
              </a:ext>
            </a:extLst>
          </p:cNvPr>
          <p:cNvSpPr txBox="1">
            <a:spLocks/>
          </p:cNvSpPr>
          <p:nvPr/>
        </p:nvSpPr>
        <p:spPr>
          <a:xfrm>
            <a:off x="385391" y="3921512"/>
            <a:ext cx="11421209" cy="491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D29532F-1C4F-4988-8665-2FB43BD0E277}"/>
              </a:ext>
            </a:extLst>
          </p:cNvPr>
          <p:cNvGrpSpPr/>
          <p:nvPr/>
        </p:nvGrpSpPr>
        <p:grpSpPr>
          <a:xfrm>
            <a:off x="5899754" y="2705331"/>
            <a:ext cx="1628388" cy="3606040"/>
            <a:chOff x="5899754" y="2705331"/>
            <a:chExt cx="1628388" cy="36060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B554F91-C435-44DA-B8EE-5EC54FBC1B42}"/>
                </a:ext>
              </a:extLst>
            </p:cNvPr>
            <p:cNvSpPr/>
            <p:nvPr/>
          </p:nvSpPr>
          <p:spPr>
            <a:xfrm>
              <a:off x="5899754" y="5810330"/>
              <a:ext cx="1628383" cy="50104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Model-1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B50A96-3E47-469C-8A77-41F474E4A566}"/>
                </a:ext>
              </a:extLst>
            </p:cNvPr>
            <p:cNvGrpSpPr/>
            <p:nvPr/>
          </p:nvGrpSpPr>
          <p:grpSpPr>
            <a:xfrm>
              <a:off x="5899758" y="2705331"/>
              <a:ext cx="1628384" cy="3104999"/>
              <a:chOff x="5899758" y="2705331"/>
              <a:chExt cx="1628384" cy="3104999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229D143-579B-4F02-889F-308C3A8BA59A}"/>
                  </a:ext>
                </a:extLst>
              </p:cNvPr>
              <p:cNvSpPr/>
              <p:nvPr/>
            </p:nvSpPr>
            <p:spPr>
              <a:xfrm>
                <a:off x="5899759" y="2705331"/>
                <a:ext cx="1628383" cy="50104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Bootstrap-1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3DD4E04-9498-46B2-8071-63082CDFB528}"/>
                  </a:ext>
                </a:extLst>
              </p:cNvPr>
              <p:cNvSpPr/>
              <p:nvPr/>
            </p:nvSpPr>
            <p:spPr>
              <a:xfrm>
                <a:off x="5899758" y="3448364"/>
                <a:ext cx="1628379" cy="120005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Train-1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E070311-9FF2-4A04-9800-2853EA8E680B}"/>
                  </a:ext>
                </a:extLst>
              </p:cNvPr>
              <p:cNvSpPr/>
              <p:nvPr/>
            </p:nvSpPr>
            <p:spPr>
              <a:xfrm>
                <a:off x="5899758" y="4850188"/>
                <a:ext cx="1628383" cy="501041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OOB-1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10F5A16-4681-4EBD-8277-C041C4C17ABC}"/>
                  </a:ext>
                </a:extLst>
              </p:cNvPr>
              <p:cNvCxnSpPr>
                <a:stCxn id="21" idx="2"/>
                <a:endCxn id="23" idx="0"/>
              </p:cNvCxnSpPr>
              <p:nvPr/>
            </p:nvCxnSpPr>
            <p:spPr>
              <a:xfrm flipH="1">
                <a:off x="6713948" y="3206372"/>
                <a:ext cx="3" cy="241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B0EADF2-6FB1-42E5-B15A-88D1AFC45239}"/>
                  </a:ext>
                </a:extLst>
              </p:cNvPr>
              <p:cNvCxnSpPr>
                <a:stCxn id="23" idx="2"/>
                <a:endCxn id="28" idx="0"/>
              </p:cNvCxnSpPr>
              <p:nvPr/>
            </p:nvCxnSpPr>
            <p:spPr>
              <a:xfrm>
                <a:off x="6713948" y="4648419"/>
                <a:ext cx="2" cy="2017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79E9C79-92A7-40D9-B71C-14268C57C9BB}"/>
                  </a:ext>
                </a:extLst>
              </p:cNvPr>
              <p:cNvCxnSpPr>
                <a:stCxn id="28" idx="2"/>
                <a:endCxn id="27" idx="0"/>
              </p:cNvCxnSpPr>
              <p:nvPr/>
            </p:nvCxnSpPr>
            <p:spPr>
              <a:xfrm flipH="1">
                <a:off x="6713946" y="5351229"/>
                <a:ext cx="4" cy="4591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6843FA-3AE8-4DA6-8EB2-8ECF6952E9E2}"/>
              </a:ext>
            </a:extLst>
          </p:cNvPr>
          <p:cNvGrpSpPr/>
          <p:nvPr/>
        </p:nvGrpSpPr>
        <p:grpSpPr>
          <a:xfrm>
            <a:off x="7803704" y="2705331"/>
            <a:ext cx="1628388" cy="3606040"/>
            <a:chOff x="5899754" y="2705331"/>
            <a:chExt cx="1628388" cy="360604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3B6CA48-8B96-4A8F-8B20-4BC3CBDC6D5B}"/>
                </a:ext>
              </a:extLst>
            </p:cNvPr>
            <p:cNvSpPr/>
            <p:nvPr/>
          </p:nvSpPr>
          <p:spPr>
            <a:xfrm>
              <a:off x="5899754" y="5810330"/>
              <a:ext cx="1628383" cy="50104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Model-2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7886120-6707-434D-813E-955A45E0CAE6}"/>
                </a:ext>
              </a:extLst>
            </p:cNvPr>
            <p:cNvGrpSpPr/>
            <p:nvPr/>
          </p:nvGrpSpPr>
          <p:grpSpPr>
            <a:xfrm>
              <a:off x="5899758" y="2705331"/>
              <a:ext cx="1628384" cy="3104999"/>
              <a:chOff x="5899758" y="2705331"/>
              <a:chExt cx="1628384" cy="3104999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12A12947-42EF-426B-82AF-2D9906080953}"/>
                  </a:ext>
                </a:extLst>
              </p:cNvPr>
              <p:cNvSpPr/>
              <p:nvPr/>
            </p:nvSpPr>
            <p:spPr>
              <a:xfrm>
                <a:off x="5899759" y="2705331"/>
                <a:ext cx="1628383" cy="50104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Bootstrap-2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A61A9AB1-1334-43DD-8BBF-A46DE3458F34}"/>
                  </a:ext>
                </a:extLst>
              </p:cNvPr>
              <p:cNvSpPr/>
              <p:nvPr/>
            </p:nvSpPr>
            <p:spPr>
              <a:xfrm>
                <a:off x="5899758" y="3448364"/>
                <a:ext cx="1628379" cy="1200055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Train-2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670FEE6-145E-40A1-9457-0268A83D5750}"/>
                  </a:ext>
                </a:extLst>
              </p:cNvPr>
              <p:cNvSpPr/>
              <p:nvPr/>
            </p:nvSpPr>
            <p:spPr>
              <a:xfrm>
                <a:off x="5899758" y="4850188"/>
                <a:ext cx="1628383" cy="50104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OOB-2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A944CA4-3D1A-4550-A993-22D2050DA49C}"/>
                  </a:ext>
                </a:extLst>
              </p:cNvPr>
              <p:cNvCxnSpPr>
                <a:stCxn id="40" idx="2"/>
                <a:endCxn id="41" idx="0"/>
              </p:cNvCxnSpPr>
              <p:nvPr/>
            </p:nvCxnSpPr>
            <p:spPr>
              <a:xfrm flipH="1">
                <a:off x="6713948" y="3206372"/>
                <a:ext cx="3" cy="241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BEE8282-50B3-4FF9-8311-55C2489F028C}"/>
                  </a:ext>
                </a:extLst>
              </p:cNvPr>
              <p:cNvCxnSpPr>
                <a:stCxn id="41" idx="2"/>
                <a:endCxn id="42" idx="0"/>
              </p:cNvCxnSpPr>
              <p:nvPr/>
            </p:nvCxnSpPr>
            <p:spPr>
              <a:xfrm>
                <a:off x="6713948" y="4648419"/>
                <a:ext cx="2" cy="2017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BA733E54-671A-496E-BBA0-967AFD7294EF}"/>
                  </a:ext>
                </a:extLst>
              </p:cNvPr>
              <p:cNvCxnSpPr>
                <a:stCxn id="42" idx="2"/>
                <a:endCxn id="38" idx="0"/>
              </p:cNvCxnSpPr>
              <p:nvPr/>
            </p:nvCxnSpPr>
            <p:spPr>
              <a:xfrm flipH="1">
                <a:off x="6713946" y="5351229"/>
                <a:ext cx="4" cy="4591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DDC240A-85D2-4D87-BAB2-DAE9E316376F}"/>
              </a:ext>
            </a:extLst>
          </p:cNvPr>
          <p:cNvGrpSpPr/>
          <p:nvPr/>
        </p:nvGrpSpPr>
        <p:grpSpPr>
          <a:xfrm>
            <a:off x="9652117" y="2705331"/>
            <a:ext cx="1628388" cy="3606040"/>
            <a:chOff x="5899754" y="2705331"/>
            <a:chExt cx="1628388" cy="3606040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6DE0307-BA30-4207-AE71-58B5382F9E97}"/>
                </a:ext>
              </a:extLst>
            </p:cNvPr>
            <p:cNvSpPr/>
            <p:nvPr/>
          </p:nvSpPr>
          <p:spPr>
            <a:xfrm>
              <a:off x="5899754" y="5810330"/>
              <a:ext cx="1628383" cy="501041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Model-3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E75D1CC-1559-4F65-B9B3-BB5CD2406890}"/>
                </a:ext>
              </a:extLst>
            </p:cNvPr>
            <p:cNvGrpSpPr/>
            <p:nvPr/>
          </p:nvGrpSpPr>
          <p:grpSpPr>
            <a:xfrm>
              <a:off x="5899758" y="2705331"/>
              <a:ext cx="1628384" cy="3104999"/>
              <a:chOff x="5899758" y="2705331"/>
              <a:chExt cx="1628384" cy="3104999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3F41739-26CE-4A76-B58D-7280B7FEB4AF}"/>
                  </a:ext>
                </a:extLst>
              </p:cNvPr>
              <p:cNvSpPr/>
              <p:nvPr/>
            </p:nvSpPr>
            <p:spPr>
              <a:xfrm>
                <a:off x="5899759" y="2705331"/>
                <a:ext cx="1628383" cy="501041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Bootstrap-3</a:t>
                </a: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92A65E7-2CB0-4222-B55C-787838FF33A9}"/>
                  </a:ext>
                </a:extLst>
              </p:cNvPr>
              <p:cNvSpPr/>
              <p:nvPr/>
            </p:nvSpPr>
            <p:spPr>
              <a:xfrm>
                <a:off x="5899758" y="3448364"/>
                <a:ext cx="1628379" cy="1200055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Train-3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8F0D2E96-4A3D-45B7-ABE4-EFC257B8F425}"/>
                  </a:ext>
                </a:extLst>
              </p:cNvPr>
              <p:cNvSpPr/>
              <p:nvPr/>
            </p:nvSpPr>
            <p:spPr>
              <a:xfrm>
                <a:off x="5899758" y="4850188"/>
                <a:ext cx="1628383" cy="501041"/>
              </a:xfrm>
              <a:prstGeom prst="round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OOB-3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D625A666-2991-46AD-AF1B-FA5E753F856B}"/>
                  </a:ext>
                </a:extLst>
              </p:cNvPr>
              <p:cNvCxnSpPr>
                <a:stCxn id="49" idx="2"/>
                <a:endCxn id="50" idx="0"/>
              </p:cNvCxnSpPr>
              <p:nvPr/>
            </p:nvCxnSpPr>
            <p:spPr>
              <a:xfrm flipH="1">
                <a:off x="6713948" y="3206372"/>
                <a:ext cx="3" cy="241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A9D36CA-5BA6-42C5-B751-ABB7CAD273EC}"/>
                  </a:ext>
                </a:extLst>
              </p:cNvPr>
              <p:cNvCxnSpPr>
                <a:stCxn id="50" idx="2"/>
                <a:endCxn id="51" idx="0"/>
              </p:cNvCxnSpPr>
              <p:nvPr/>
            </p:nvCxnSpPr>
            <p:spPr>
              <a:xfrm>
                <a:off x="6713948" y="4648419"/>
                <a:ext cx="2" cy="2017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F2BD19FE-FABF-47E3-BCD6-D3DBDFF9F30D}"/>
                  </a:ext>
                </a:extLst>
              </p:cNvPr>
              <p:cNvCxnSpPr>
                <a:stCxn id="51" idx="2"/>
                <a:endCxn id="47" idx="0"/>
              </p:cNvCxnSpPr>
              <p:nvPr/>
            </p:nvCxnSpPr>
            <p:spPr>
              <a:xfrm flipH="1">
                <a:off x="6713946" y="5351229"/>
                <a:ext cx="4" cy="4591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3406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303987C-C1F0-4E93-A90E-CE28CDF6D355}"/>
              </a:ext>
            </a:extLst>
          </p:cNvPr>
          <p:cNvSpPr/>
          <p:nvPr/>
        </p:nvSpPr>
        <p:spPr>
          <a:xfrm>
            <a:off x="385395" y="4522573"/>
            <a:ext cx="479578" cy="21006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Bagging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0" y="1434914"/>
            <a:ext cx="118066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 specialized bagging for DT (base learner)</a:t>
            </a:r>
          </a:p>
          <a:p>
            <a:endParaRPr lang="en-US" b="1" dirty="0"/>
          </a:p>
          <a:p>
            <a:pPr marL="800100" lvl="1" indent="-342900">
              <a:buFont typeface="+mj-lt"/>
              <a:buAutoNum type="arabicParenR"/>
            </a:pPr>
            <a:r>
              <a:rPr lang="en-US" b="1" dirty="0"/>
              <a:t>Based on Bagging Ensemble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b="1" dirty="0"/>
              <a:t>Randomly choose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Random Forest Algorithm Procedures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Select random ‘K’ data points from the training 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Build the Decision Trees associated with the selected data points (subsets)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Choose the number of ‘N’ for Decision Trees that you want to build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Repeat Step1 and Step2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For new data points, find the predictions of each decision tree, and assign the new data points to the category that wins the majority votes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026" name="Picture 2" descr="Random Forest Algorithm">
            <a:extLst>
              <a:ext uri="{FF2B5EF4-FFF2-40B4-BE49-F238E27FC236}">
                <a16:creationId xmlns:a16="http://schemas.microsoft.com/office/drawing/2014/main" id="{856097A6-D143-4455-A2C3-BAF85ED4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83" y="1434914"/>
            <a:ext cx="4071275" cy="33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4A199B-81E1-4269-B386-B6303C61B0EB}"/>
              </a:ext>
            </a:extLst>
          </p:cNvPr>
          <p:cNvCxnSpPr>
            <a:cxnSpLocks/>
          </p:cNvCxnSpPr>
          <p:nvPr/>
        </p:nvCxnSpPr>
        <p:spPr>
          <a:xfrm flipV="1">
            <a:off x="605481" y="3429000"/>
            <a:ext cx="2335427" cy="109357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61398B-9257-4756-819A-9A02FDCE79A9}"/>
              </a:ext>
            </a:extLst>
          </p:cNvPr>
          <p:cNvSpPr txBox="1"/>
          <p:nvPr/>
        </p:nvSpPr>
        <p:spPr>
          <a:xfrm>
            <a:off x="2937680" y="3259723"/>
            <a:ext cx="3534033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Randomly select ‘m’ variables</a:t>
            </a:r>
          </a:p>
        </p:txBody>
      </p:sp>
    </p:spTree>
    <p:extLst>
      <p:ext uri="{BB962C8B-B14F-4D97-AF65-F5344CB8AC3E}">
        <p14:creationId xmlns:p14="http://schemas.microsoft.com/office/powerpoint/2010/main" val="340703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12롯데마트드림Bold" panose="02020603020101020101" pitchFamily="18" charset="-127"/>
              <a:ea typeface="12롯데마트드림Bold" panose="02020603020101020101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60" y="1472615"/>
            <a:ext cx="8865840" cy="3540680"/>
            <a:chOff x="2929920" y="1588790"/>
            <a:chExt cx="9262080" cy="354068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2929920" y="1784494"/>
              <a:ext cx="9262080" cy="704706"/>
              <a:chOff x="2411760" y="1347614"/>
              <a:chExt cx="9780240" cy="704706"/>
            </a:xfrm>
          </p:grpSpPr>
          <p:sp>
            <p:nvSpPr>
              <p:cNvPr id="9" name="제목 1">
                <a:extLst>
                  <a:ext uri="{FF2B5EF4-FFF2-40B4-BE49-F238E27FC236}">
                    <a16:creationId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Unit  01 </a:t>
                </a:r>
                <a:r>
                  <a:rPr lang="ko-KR" altLang="en-US" sz="24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ㅣ</a:t>
                </a:r>
                <a:r>
                  <a:rPr lang="ko-KR" altLang="en-US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Introduction</a:t>
                </a: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2929920" y="2664584"/>
              <a:ext cx="9262080" cy="704706"/>
              <a:chOff x="2411760" y="1347614"/>
              <a:chExt cx="9780240" cy="704706"/>
            </a:xfrm>
          </p:grpSpPr>
          <p:sp>
            <p:nvSpPr>
              <p:cNvPr id="47" name="제목 1">
                <a:extLst>
                  <a:ext uri="{FF2B5EF4-FFF2-40B4-BE49-F238E27FC236}">
                    <a16:creationId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Unit  02 </a:t>
                </a:r>
                <a:r>
                  <a:rPr lang="ko-KR" altLang="en-US" sz="24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ㅣ</a:t>
                </a:r>
                <a:r>
                  <a:rPr lang="ko-KR" altLang="en-US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Voting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2929920" y="3544674"/>
              <a:ext cx="9262080" cy="704706"/>
              <a:chOff x="2411760" y="1347614"/>
              <a:chExt cx="9780240" cy="704706"/>
            </a:xfrm>
          </p:grpSpPr>
          <p:sp>
            <p:nvSpPr>
              <p:cNvPr id="50" name="제목 1">
                <a:extLst>
                  <a:ext uri="{FF2B5EF4-FFF2-40B4-BE49-F238E27FC236}">
                    <a16:creationId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Unit  03 </a:t>
                </a:r>
                <a:r>
                  <a:rPr lang="ko-KR" altLang="en-US" sz="24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ㅣ</a:t>
                </a:r>
                <a:r>
                  <a:rPr lang="ko-KR" altLang="en-US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Bagging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C6B1281-EA45-4694-88A8-FDC1F6E1CE2D}"/>
                </a:ext>
              </a:extLst>
            </p:cNvPr>
            <p:cNvGrpSpPr/>
            <p:nvPr/>
          </p:nvGrpSpPr>
          <p:grpSpPr>
            <a:xfrm>
              <a:off x="2929920" y="4424764"/>
              <a:ext cx="9262080" cy="704706"/>
              <a:chOff x="2411760" y="1347614"/>
              <a:chExt cx="9780240" cy="704706"/>
            </a:xfrm>
          </p:grpSpPr>
          <p:sp>
            <p:nvSpPr>
              <p:cNvPr id="53" name="제목 1">
                <a:extLst>
                  <a:ext uri="{FF2B5EF4-FFF2-40B4-BE49-F238E27FC236}">
                    <a16:creationId xmlns:a16="http://schemas.microsoft.com/office/drawing/2014/main" id="{FADE99C0-471E-4EA4-9B0F-AD95B8DEB9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760" y="1347614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Unit  04 </a:t>
                </a:r>
                <a:r>
                  <a:rPr lang="ko-KR" altLang="en-US" sz="2400" spc="5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ㅣ</a:t>
                </a:r>
                <a:r>
                  <a:rPr lang="ko-KR" altLang="en-US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 </a:t>
                </a:r>
                <a:r>
                  <a:rPr lang="en-US" altLang="ko-KR" sz="2400" spc="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Boosting</a:t>
                </a:r>
                <a:endParaRPr lang="ko-KR" altLang="en-US" sz="2400" spc="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EF71443-2C50-4C95-8F67-D1353A25E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87B56-C024-423B-864B-4E305BC4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29C29A69-20CC-44D6-998D-4C575C02E3F5}"/>
              </a:ext>
            </a:extLst>
          </p:cNvPr>
          <p:cNvSpPr txBox="1">
            <a:spLocks/>
          </p:cNvSpPr>
          <p:nvPr/>
        </p:nvSpPr>
        <p:spPr>
          <a:xfrm>
            <a:off x="3326160" y="5113748"/>
            <a:ext cx="8626378" cy="704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 05 </a:t>
            </a:r>
            <a:r>
              <a:rPr lang="ko-KR" altLang="en-US" sz="2400" spc="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ko-KR" altLang="en-US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Stacking</a:t>
            </a:r>
            <a:endParaRPr lang="ko-KR" altLang="en-US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311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Bagging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92698" y="1465957"/>
            <a:ext cx="118066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Able to use on both classification and regression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Handle ‘Missing Values’ well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tree (base learner) in random forest may overfit the data because ‘pruning‘ is not conducted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Prevents overfitting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Variable</a:t>
            </a:r>
            <a:r>
              <a:rPr lang="ko-KR" altLang="en-US" b="1" dirty="0"/>
              <a:t> </a:t>
            </a:r>
            <a:r>
              <a:rPr lang="en-US" altLang="ko-KR" b="1" dirty="0"/>
              <a:t>Importance --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Not suggest which variables to select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Difficult to interpret the results (Black-Box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Too slow when the number of data size is large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FD05DD-168B-43F8-A687-91F29D10D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4" t="68909" r="17626" b="11743"/>
          <a:stretch/>
        </p:blipFill>
        <p:spPr bwMode="auto">
          <a:xfrm>
            <a:off x="6783858" y="4645772"/>
            <a:ext cx="5075438" cy="106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217077-7EF2-4CD8-B070-F414C4CB6911}"/>
              </a:ext>
            </a:extLst>
          </p:cNvPr>
          <p:cNvCxnSpPr>
            <a:cxnSpLocks/>
          </p:cNvCxnSpPr>
          <p:nvPr/>
        </p:nvCxnSpPr>
        <p:spPr>
          <a:xfrm>
            <a:off x="7302843" y="5126328"/>
            <a:ext cx="1717589" cy="10100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07C827-64FC-4A46-9881-8FA43AD5C247}"/>
              </a:ext>
            </a:extLst>
          </p:cNvPr>
          <p:cNvCxnSpPr>
            <a:cxnSpLocks/>
          </p:cNvCxnSpPr>
          <p:nvPr/>
        </p:nvCxnSpPr>
        <p:spPr>
          <a:xfrm flipH="1">
            <a:off x="9020432" y="5126328"/>
            <a:ext cx="667265" cy="10675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A4BEF1-91F2-4E84-8F79-DA0730C692ED}"/>
              </a:ext>
            </a:extLst>
          </p:cNvPr>
          <p:cNvCxnSpPr>
            <a:cxnSpLocks/>
          </p:cNvCxnSpPr>
          <p:nvPr/>
        </p:nvCxnSpPr>
        <p:spPr>
          <a:xfrm flipH="1">
            <a:off x="9080621" y="5263572"/>
            <a:ext cx="1459341" cy="872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FCBB8C-1B85-40A4-A86A-81857CBB8D60}"/>
                  </a:ext>
                </a:extLst>
              </p:cNvPr>
              <p:cNvSpPr txBox="1"/>
              <p:nvPr/>
            </p:nvSpPr>
            <p:spPr>
              <a:xfrm>
                <a:off x="8822724" y="6088957"/>
                <a:ext cx="568411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FCBB8C-1B85-40A4-A86A-81857CBB8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724" y="6088957"/>
                <a:ext cx="568411" cy="369332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453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2291C-1764-4A11-9F22-AE8273332D6F}"/>
              </a:ext>
            </a:extLst>
          </p:cNvPr>
          <p:cNvSpPr/>
          <p:nvPr/>
        </p:nvSpPr>
        <p:spPr>
          <a:xfrm>
            <a:off x="-518984" y="1359242"/>
            <a:ext cx="13987849" cy="53381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Unit 04 - Boosting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72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87CC6DFF-D7FD-4AD5-9528-135184B7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611" y="2818649"/>
            <a:ext cx="7531768" cy="349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49895" y="1626379"/>
            <a:ext cx="11892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Boosting: An iterative procedure to adaptively change distribution of training data by focusing more on  previously mis-classified records.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Sequential learning process unlike ‘Bagging’ (parallel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9209B8-A5E2-48D5-8D4B-772E8586E563}"/>
              </a:ext>
            </a:extLst>
          </p:cNvPr>
          <p:cNvCxnSpPr/>
          <p:nvPr/>
        </p:nvCxnSpPr>
        <p:spPr>
          <a:xfrm flipH="1">
            <a:off x="877330" y="4436076"/>
            <a:ext cx="1334529" cy="5436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1AF74C-EE91-435A-8255-FBB828D3015C}"/>
              </a:ext>
            </a:extLst>
          </p:cNvPr>
          <p:cNvSpPr txBox="1"/>
          <p:nvPr/>
        </p:nvSpPr>
        <p:spPr>
          <a:xfrm>
            <a:off x="285989" y="4970011"/>
            <a:ext cx="1085611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Weak learner</a:t>
            </a:r>
          </a:p>
        </p:txBody>
      </p:sp>
    </p:spTree>
    <p:extLst>
      <p:ext uri="{BB962C8B-B14F-4D97-AF65-F5344CB8AC3E}">
        <p14:creationId xmlns:p14="http://schemas.microsoft.com/office/powerpoint/2010/main" val="3703765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49895" y="1626379"/>
            <a:ext cx="11892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AdaBoost (Adaptive Boosting)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Weak learner, performing only slightly better than random guessing, could be </a:t>
            </a:r>
            <a:r>
              <a:rPr lang="en-US" b="1" dirty="0">
                <a:solidFill>
                  <a:srgbClr val="FF0000"/>
                </a:solidFill>
              </a:rPr>
              <a:t>boosted</a:t>
            </a:r>
            <a:r>
              <a:rPr lang="en-US" b="1" dirty="0"/>
              <a:t> in to arbitrarily accurate </a:t>
            </a:r>
            <a:r>
              <a:rPr lang="en-US" b="1" dirty="0">
                <a:solidFill>
                  <a:srgbClr val="FF0000"/>
                </a:solidFill>
              </a:rPr>
              <a:t>strong learner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6EC71A-4986-4A87-9793-92438186D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466" y="2732002"/>
            <a:ext cx="4849501" cy="366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semble model | AdaBoost Algorithm">
            <a:extLst>
              <a:ext uri="{FF2B5EF4-FFF2-40B4-BE49-F238E27FC236}">
                <a16:creationId xmlns:a16="http://schemas.microsoft.com/office/drawing/2014/main" id="{3F489BF2-9855-4AD0-A26C-2A8CE060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5" y="3330272"/>
            <a:ext cx="6297651" cy="273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5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49895" y="1626379"/>
            <a:ext cx="118922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AdaBoost (Adaptive Boosting)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E679B-B218-41C5-B535-189820744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6" t="14054" r="22061" b="31891"/>
          <a:stretch/>
        </p:blipFill>
        <p:spPr>
          <a:xfrm>
            <a:off x="889685" y="2365043"/>
            <a:ext cx="6796217" cy="3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27978CE-6404-4C8D-891C-C65F1E698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14" b="7558"/>
          <a:stretch/>
        </p:blipFill>
        <p:spPr bwMode="auto">
          <a:xfrm>
            <a:off x="1775943" y="3704501"/>
            <a:ext cx="8640114" cy="286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92698" y="1465957"/>
            <a:ext cx="118066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GBM</a:t>
            </a:r>
            <a:r>
              <a:rPr lang="ko-KR" altLang="en-US" b="1" dirty="0"/>
              <a:t> </a:t>
            </a:r>
            <a:r>
              <a:rPr lang="en-US" altLang="ko-KR" b="1" dirty="0"/>
              <a:t>(Gradient</a:t>
            </a:r>
            <a:r>
              <a:rPr lang="ko-KR" altLang="en-US" b="1" dirty="0"/>
              <a:t> </a:t>
            </a:r>
            <a:r>
              <a:rPr lang="en-US" altLang="ko-KR" b="1" dirty="0"/>
              <a:t>Boosting</a:t>
            </a:r>
            <a:r>
              <a:rPr lang="ko-KR" altLang="en-US" b="1" dirty="0"/>
              <a:t> </a:t>
            </a:r>
            <a:r>
              <a:rPr lang="en-US" altLang="ko-KR" b="1" dirty="0"/>
              <a:t>Machine)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AdaBoost: update weights on Dataset by sampling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GBM: update ‘y’ not Dataset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Understand</a:t>
            </a:r>
            <a:r>
              <a:rPr lang="ko-KR" altLang="en-US" b="1" dirty="0"/>
              <a:t> </a:t>
            </a:r>
            <a:r>
              <a:rPr lang="en-US" altLang="ko-KR" b="1" dirty="0"/>
              <a:t>the concept of ‘Residual Fitting’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0250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EDD1DE-F89D-4094-9224-9750C5357DD5}"/>
                  </a:ext>
                </a:extLst>
              </p:cNvPr>
              <p:cNvSpPr txBox="1"/>
              <p:nvPr/>
            </p:nvSpPr>
            <p:spPr>
              <a:xfrm>
                <a:off x="192698" y="1465957"/>
                <a:ext cx="11806604" cy="4233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GBM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(Gradient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Boosting</a:t>
                </a:r>
                <a:r>
                  <a:rPr lang="ko-KR" altLang="en-US" b="1" dirty="0"/>
                  <a:t> </a:t>
                </a:r>
                <a:r>
                  <a:rPr lang="en-US" altLang="ko-KR" b="1" dirty="0"/>
                  <a:t>Machine)</a:t>
                </a:r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𝑴𝑺𝑬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𝑮𝒓𝒂𝒅𝒊𝒆𝒏𝒕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𝑹𝒆𝒔𝒊𝒅𝒖𝒂𝒍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𝑹𝒆𝒔𝒊𝒅𝒖𝒂𝒍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𝑵𝒆𝒈𝒂𝒕𝒊𝒗𝒆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𝑮𝒓𝒂𝒅𝒊𝒆𝒏𝒕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𝑮𝑩𝑴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𝑮𝒓𝒂𝒅𝒊𝒆𝒏𝒕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𝑫𝒆𝒔𝒄𝒆𝒏𝒕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𝑩𝒐𝒐𝒔𝒕𝒊𝒏𝒈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EDD1DE-F89D-4094-9224-9750C535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98" y="1465957"/>
                <a:ext cx="11806604" cy="4233210"/>
              </a:xfrm>
              <a:prstGeom prst="rect">
                <a:avLst/>
              </a:prstGeom>
              <a:blipFill>
                <a:blip r:embed="rId3"/>
                <a:stretch>
                  <a:fillRect l="-465" t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58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92698" y="1465957"/>
            <a:ext cx="1180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GBM</a:t>
            </a:r>
            <a:r>
              <a:rPr lang="ko-KR" altLang="en-US" b="1" dirty="0"/>
              <a:t> </a:t>
            </a:r>
            <a:r>
              <a:rPr lang="en-US" altLang="ko-KR" b="1" dirty="0"/>
              <a:t>(Gradient</a:t>
            </a:r>
            <a:r>
              <a:rPr lang="ko-KR" altLang="en-US" b="1" dirty="0"/>
              <a:t> </a:t>
            </a:r>
            <a:r>
              <a:rPr lang="en-US" altLang="ko-KR" b="1" dirty="0"/>
              <a:t>Boosting</a:t>
            </a:r>
            <a:r>
              <a:rPr lang="ko-KR" altLang="en-US" b="1" dirty="0"/>
              <a:t> </a:t>
            </a:r>
            <a:r>
              <a:rPr lang="en-US" altLang="ko-KR" b="1" dirty="0"/>
              <a:t>Machine)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24858-CC79-424B-BD6D-9D94F82E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161" y="1917315"/>
            <a:ext cx="7987927" cy="45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0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92698" y="1465957"/>
            <a:ext cx="1180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GBM</a:t>
            </a:r>
            <a:r>
              <a:rPr lang="ko-KR" altLang="en-US" b="1" dirty="0"/>
              <a:t> </a:t>
            </a:r>
            <a:r>
              <a:rPr lang="en-US" altLang="ko-KR" b="1" dirty="0"/>
              <a:t>(Gradient</a:t>
            </a:r>
            <a:r>
              <a:rPr lang="ko-KR" altLang="en-US" b="1" dirty="0"/>
              <a:t> </a:t>
            </a:r>
            <a:r>
              <a:rPr lang="en-US" altLang="ko-KR" b="1" dirty="0"/>
              <a:t>Boosting</a:t>
            </a:r>
            <a:r>
              <a:rPr lang="ko-KR" altLang="en-US" b="1" dirty="0"/>
              <a:t> </a:t>
            </a:r>
            <a:r>
              <a:rPr lang="en-US" altLang="ko-KR" b="1" dirty="0"/>
              <a:t>Machine)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F99C764-1E3C-499D-8E42-BDDFCC8CC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3" y="2089972"/>
            <a:ext cx="4032184" cy="40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DEBA48F-7C00-4550-9F18-A4C60DB6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794" y="3064741"/>
            <a:ext cx="5971173" cy="160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978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92698" y="1465957"/>
            <a:ext cx="11806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GBM</a:t>
            </a:r>
            <a:r>
              <a:rPr lang="ko-KR" altLang="en-US" b="1"/>
              <a:t> </a:t>
            </a:r>
            <a:r>
              <a:rPr lang="en-US" altLang="ko-KR" b="1"/>
              <a:t>(Gradient</a:t>
            </a:r>
            <a:r>
              <a:rPr lang="ko-KR" altLang="en-US" b="1"/>
              <a:t> </a:t>
            </a:r>
            <a:r>
              <a:rPr lang="en-US" altLang="ko-KR" b="1"/>
              <a:t>Boosting</a:t>
            </a:r>
            <a:r>
              <a:rPr lang="ko-KR" altLang="en-US" b="1"/>
              <a:t> </a:t>
            </a:r>
            <a:r>
              <a:rPr lang="en-US" altLang="ko-KR" b="1"/>
              <a:t>Machine)</a:t>
            </a:r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 dirty="0"/>
          </a:p>
        </p:txBody>
      </p:sp>
      <p:pic>
        <p:nvPicPr>
          <p:cNvPr id="4098" name="Picture 2" descr="Table&#10;&#10;Description automatically generated">
            <a:extLst>
              <a:ext uri="{FF2B5EF4-FFF2-40B4-BE49-F238E27FC236}">
                <a16:creationId xmlns:a16="http://schemas.microsoft.com/office/drawing/2014/main" id="{C147B134-2E4E-4945-BAFC-520C7B8E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0" y="2155480"/>
            <a:ext cx="4924508" cy="3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agram&#10;&#10;Description automatically generated">
            <a:extLst>
              <a:ext uri="{FF2B5EF4-FFF2-40B4-BE49-F238E27FC236}">
                <a16:creationId xmlns:a16="http://schemas.microsoft.com/office/drawing/2014/main" id="{5FE4E864-8DEA-4A83-BE4C-E13D3373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446" y="1655771"/>
            <a:ext cx="4284372" cy="189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44589B71-BA6A-4267-BC5F-7A3E7F2147B6}"/>
              </a:ext>
            </a:extLst>
          </p:cNvPr>
          <p:cNvSpPr/>
          <p:nvPr/>
        </p:nvSpPr>
        <p:spPr>
          <a:xfrm>
            <a:off x="8060557" y="3707220"/>
            <a:ext cx="720436" cy="70658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6120BD8-B518-4F6E-8BF9-852EFD830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446" y="4413802"/>
            <a:ext cx="4434659" cy="195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79F37-1A1F-4CEC-AA98-E4CBD650C41E}"/>
              </a:ext>
            </a:extLst>
          </p:cNvPr>
          <p:cNvSpPr txBox="1"/>
          <p:nvPr/>
        </p:nvSpPr>
        <p:spPr>
          <a:xfrm>
            <a:off x="8892735" y="3783891"/>
            <a:ext cx="209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Average leaf</a:t>
            </a:r>
          </a:p>
        </p:txBody>
      </p:sp>
    </p:spTree>
    <p:extLst>
      <p:ext uri="{BB962C8B-B14F-4D97-AF65-F5344CB8AC3E}">
        <p14:creationId xmlns:p14="http://schemas.microsoft.com/office/powerpoint/2010/main" val="216769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Introduction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2291C-1764-4A11-9F22-AE8273332D6F}"/>
              </a:ext>
            </a:extLst>
          </p:cNvPr>
          <p:cNvSpPr/>
          <p:nvPr/>
        </p:nvSpPr>
        <p:spPr>
          <a:xfrm>
            <a:off x="-518984" y="1359242"/>
            <a:ext cx="13987849" cy="53381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Unit 01 - Introduction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48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92698" y="1465957"/>
            <a:ext cx="11806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GBM</a:t>
            </a:r>
            <a:r>
              <a:rPr lang="ko-KR" altLang="en-US" b="1"/>
              <a:t> </a:t>
            </a:r>
            <a:r>
              <a:rPr lang="en-US" altLang="ko-KR" b="1"/>
              <a:t>(Gradient</a:t>
            </a:r>
            <a:r>
              <a:rPr lang="ko-KR" altLang="en-US" b="1"/>
              <a:t> </a:t>
            </a:r>
            <a:r>
              <a:rPr lang="en-US" altLang="ko-KR" b="1"/>
              <a:t>Boosting</a:t>
            </a:r>
            <a:r>
              <a:rPr lang="ko-KR" altLang="en-US" b="1"/>
              <a:t> </a:t>
            </a:r>
            <a:r>
              <a:rPr lang="en-US" altLang="ko-KR" b="1"/>
              <a:t>Machine)</a:t>
            </a:r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A7283149-BB22-415B-A629-213DE2C17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5" y="1993744"/>
            <a:ext cx="6171004" cy="21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DF22CDD4-63A9-4F83-BC2E-E0A164C32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4480" r="427" b="2140"/>
          <a:stretch/>
        </p:blipFill>
        <p:spPr bwMode="auto">
          <a:xfrm>
            <a:off x="657224" y="4500563"/>
            <a:ext cx="788670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947EBE-987E-44CC-B150-C479BF78F874}"/>
              </a:ext>
            </a:extLst>
          </p:cNvPr>
          <p:cNvSpPr txBox="1"/>
          <p:nvPr/>
        </p:nvSpPr>
        <p:spPr>
          <a:xfrm>
            <a:off x="8401049" y="3729038"/>
            <a:ext cx="288607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Rate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0.1</a:t>
            </a:r>
            <a:endParaRPr lang="en-US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710C01-A75A-418D-A7CD-8ABC4F6910E5}"/>
              </a:ext>
            </a:extLst>
          </p:cNvPr>
          <p:cNvCxnSpPr>
            <a:endCxn id="5" idx="1"/>
          </p:cNvCxnSpPr>
          <p:nvPr/>
        </p:nvCxnSpPr>
        <p:spPr>
          <a:xfrm flipV="1">
            <a:off x="3871913" y="3913704"/>
            <a:ext cx="4529136" cy="1058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79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92698" y="1465957"/>
            <a:ext cx="11806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GBM</a:t>
            </a:r>
            <a:r>
              <a:rPr lang="ko-KR" altLang="en-US" b="1"/>
              <a:t> </a:t>
            </a:r>
            <a:r>
              <a:rPr lang="en-US" altLang="ko-KR" b="1"/>
              <a:t>(Gradient</a:t>
            </a:r>
            <a:r>
              <a:rPr lang="ko-KR" altLang="en-US" b="1"/>
              <a:t> </a:t>
            </a:r>
            <a:r>
              <a:rPr lang="en-US" altLang="ko-KR" b="1"/>
              <a:t>Boosting</a:t>
            </a:r>
            <a:r>
              <a:rPr lang="ko-KR" altLang="en-US" b="1"/>
              <a:t> </a:t>
            </a:r>
            <a:r>
              <a:rPr lang="en-US" altLang="ko-KR" b="1"/>
              <a:t>Machine)</a:t>
            </a:r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DB29810-B10A-4BB5-9666-66D21052B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01" y="1933892"/>
            <a:ext cx="4864215" cy="396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C2E833C-6A22-4272-91E1-EB69A53D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23" y="2636894"/>
            <a:ext cx="6957582" cy="255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710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92698" y="1465957"/>
            <a:ext cx="11806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GBM</a:t>
            </a:r>
            <a:r>
              <a:rPr lang="ko-KR" altLang="en-US" b="1"/>
              <a:t> </a:t>
            </a:r>
            <a:r>
              <a:rPr lang="en-US" altLang="ko-KR" b="1"/>
              <a:t>(Gradient</a:t>
            </a:r>
            <a:r>
              <a:rPr lang="ko-KR" altLang="en-US" b="1"/>
              <a:t> </a:t>
            </a:r>
            <a:r>
              <a:rPr lang="en-US" altLang="ko-KR" b="1"/>
              <a:t>Boosting</a:t>
            </a:r>
            <a:r>
              <a:rPr lang="ko-KR" altLang="en-US" b="1"/>
              <a:t> </a:t>
            </a:r>
            <a:r>
              <a:rPr lang="en-US" altLang="ko-KR" b="1"/>
              <a:t>Machine)</a:t>
            </a:r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0D26942-BC8B-4F6A-BD10-06264B93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25" y="2108368"/>
            <a:ext cx="8454191" cy="42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225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92698" y="1465957"/>
            <a:ext cx="11806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GBM</a:t>
            </a:r>
            <a:r>
              <a:rPr lang="ko-KR" altLang="en-US" b="1"/>
              <a:t> </a:t>
            </a:r>
            <a:r>
              <a:rPr lang="en-US" altLang="ko-KR" b="1"/>
              <a:t>(Gradient</a:t>
            </a:r>
            <a:r>
              <a:rPr lang="ko-KR" altLang="en-US" b="1"/>
              <a:t> </a:t>
            </a:r>
            <a:r>
              <a:rPr lang="en-US" altLang="ko-KR" b="1"/>
              <a:t>Boosting</a:t>
            </a:r>
            <a:r>
              <a:rPr lang="ko-KR" altLang="en-US" b="1"/>
              <a:t> </a:t>
            </a:r>
            <a:r>
              <a:rPr lang="en-US" altLang="ko-KR" b="1"/>
              <a:t>Machine)</a:t>
            </a:r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FB66886-0EDC-450D-9015-F54CF28A8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8" b="6160"/>
          <a:stretch/>
        </p:blipFill>
        <p:spPr bwMode="auto">
          <a:xfrm>
            <a:off x="2040105" y="1913478"/>
            <a:ext cx="7846845" cy="437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27F917-2268-4220-9B86-405E624C9A84}"/>
              </a:ext>
            </a:extLst>
          </p:cNvPr>
          <p:cNvSpPr txBox="1"/>
          <p:nvPr/>
        </p:nvSpPr>
        <p:spPr>
          <a:xfrm>
            <a:off x="8365332" y="6000750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52463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278423" y="1499970"/>
            <a:ext cx="11263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Boosting</a:t>
            </a:r>
          </a:p>
          <a:p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27F917-2268-4220-9B86-405E624C9A84}"/>
              </a:ext>
            </a:extLst>
          </p:cNvPr>
          <p:cNvSpPr txBox="1"/>
          <p:nvPr/>
        </p:nvSpPr>
        <p:spPr>
          <a:xfrm>
            <a:off x="8365332" y="6000750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6" name="Picture 2" descr="Kaggle api">
            <a:extLst>
              <a:ext uri="{FF2B5EF4-FFF2-40B4-BE49-F238E27FC236}">
                <a16:creationId xmlns:a16="http://schemas.microsoft.com/office/drawing/2014/main" id="{872653AB-D6AB-4EC1-A7EF-152A4B607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939" y="1972519"/>
            <a:ext cx="5678366" cy="191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Boost ! - A.I. Shelf">
            <a:extLst>
              <a:ext uri="{FF2B5EF4-FFF2-40B4-BE49-F238E27FC236}">
                <a16:creationId xmlns:a16="http://schemas.microsoft.com/office/drawing/2014/main" id="{D0C3E546-3436-42A9-B90C-0F5017C4D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9" t="37834" r="24061" b="34921"/>
          <a:stretch/>
        </p:blipFill>
        <p:spPr bwMode="auto">
          <a:xfrm>
            <a:off x="8675397" y="4553461"/>
            <a:ext cx="3409950" cy="83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D56A4BD4-5152-4133-8539-8A68A9332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3" r="1982" b="28017"/>
          <a:stretch/>
        </p:blipFill>
        <p:spPr bwMode="auto">
          <a:xfrm>
            <a:off x="4415466" y="4553461"/>
            <a:ext cx="3774945" cy="8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XGBoost - Wikipedia">
            <a:extLst>
              <a:ext uri="{FF2B5EF4-FFF2-40B4-BE49-F238E27FC236}">
                <a16:creationId xmlns:a16="http://schemas.microsoft.com/office/drawing/2014/main" id="{DF07B746-FF36-42F8-9D87-6710F597A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96" y="4304205"/>
            <a:ext cx="2744491" cy="105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1St Images – Browse 126,460 Stock Photos, Vectors, and Video | Adobe Stock">
            <a:extLst>
              <a:ext uri="{FF2B5EF4-FFF2-40B4-BE49-F238E27FC236}">
                <a16:creationId xmlns:a16="http://schemas.microsoft.com/office/drawing/2014/main" id="{3349A63D-5EB2-4020-A66C-2E4906C3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61" y="2306255"/>
            <a:ext cx="34099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416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92698" y="1623119"/>
            <a:ext cx="119993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XGBoost</a:t>
            </a:r>
            <a:r>
              <a:rPr lang="en-US" b="1" dirty="0"/>
              <a:t> (</a:t>
            </a:r>
            <a:r>
              <a:rPr lang="en-US" b="1" dirty="0" err="1"/>
              <a:t>eXtreme</a:t>
            </a:r>
            <a:r>
              <a:rPr lang="en-US" b="1" dirty="0"/>
              <a:t> Gradient Boosting)</a:t>
            </a:r>
          </a:p>
          <a:p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An optimized distributed gradient boosting model designed to be highly efficient, flexible and portable.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err="1"/>
              <a:t>Parallelziation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Tree Pruning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Algorithm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Regularization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Built-in Cross Validation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Sparsity Awareness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Hardware Optimization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A81BE7-D175-4824-8913-979F4F7C8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042" y="2577953"/>
            <a:ext cx="74009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79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92698" y="1465957"/>
            <a:ext cx="118066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Light GBM (Light Gradient Boosting Machine)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Gradient-based One-Side Sampling (GOSS)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B192C4-E92D-4E49-A593-74766712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7" y="2602582"/>
            <a:ext cx="5456823" cy="19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F97A630-156A-484A-831D-BFCD7E0B5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7" y="4566361"/>
            <a:ext cx="5674644" cy="17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D6300B9-8829-40EB-BC7E-26ECDEDC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79" y="1751622"/>
            <a:ext cx="4866947" cy="46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085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Boosting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709A86-75DF-4CB8-9511-6FBD1D611E85}"/>
              </a:ext>
            </a:extLst>
          </p:cNvPr>
          <p:cNvSpPr/>
          <p:nvPr/>
        </p:nvSpPr>
        <p:spPr>
          <a:xfrm>
            <a:off x="1627647" y="2181726"/>
            <a:ext cx="1459832" cy="7700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GBM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7154D0-727E-437F-B7FB-589EDCB0D444}"/>
              </a:ext>
            </a:extLst>
          </p:cNvPr>
          <p:cNvSpPr/>
          <p:nvPr/>
        </p:nvSpPr>
        <p:spPr>
          <a:xfrm>
            <a:off x="3873542" y="2181725"/>
            <a:ext cx="1459832" cy="7700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XGB</a:t>
            </a:r>
          </a:p>
          <a:p>
            <a:pPr algn="ctr"/>
            <a:r>
              <a:rPr lang="en-US" dirty="0"/>
              <a:t>(2014)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55996E-0B22-43D8-A1B1-E73F0CDE9438}"/>
              </a:ext>
            </a:extLst>
          </p:cNvPr>
          <p:cNvSpPr/>
          <p:nvPr/>
        </p:nvSpPr>
        <p:spPr>
          <a:xfrm>
            <a:off x="6119437" y="2181725"/>
            <a:ext cx="1459832" cy="7700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LGBM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81D0AC-65C7-497E-AFC9-33258366A0CC}"/>
              </a:ext>
            </a:extLst>
          </p:cNvPr>
          <p:cNvSpPr/>
          <p:nvPr/>
        </p:nvSpPr>
        <p:spPr>
          <a:xfrm>
            <a:off x="8365332" y="2181725"/>
            <a:ext cx="1459832" cy="7700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CATB</a:t>
            </a:r>
          </a:p>
          <a:p>
            <a:pPr algn="ctr"/>
            <a:r>
              <a:rPr lang="en-US" dirty="0"/>
              <a:t>(2017)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FF478554-78EB-441D-BAD3-8B2AE60EB32B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 flipH="1" flipV="1">
            <a:off x="3095499" y="1443788"/>
            <a:ext cx="770022" cy="2245895"/>
          </a:xfrm>
          <a:prstGeom prst="curvedConnector5">
            <a:avLst>
              <a:gd name="adj1" fmla="val -29687"/>
              <a:gd name="adj2" fmla="val 50000"/>
              <a:gd name="adj3" fmla="val 1296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AABDC48-792C-473C-8285-3AF7ADF9FB5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 flipH="1" flipV="1">
            <a:off x="5341394" y="1443788"/>
            <a:ext cx="770021" cy="2245895"/>
          </a:xfrm>
          <a:prstGeom prst="curvedConnector5">
            <a:avLst>
              <a:gd name="adj1" fmla="val -29688"/>
              <a:gd name="adj2" fmla="val 50000"/>
              <a:gd name="adj3" fmla="val 12968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AEF6614-B818-4BC3-8FE8-6D2748954AA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 flipH="1" flipV="1">
            <a:off x="7587289" y="1443788"/>
            <a:ext cx="770021" cy="2245895"/>
          </a:xfrm>
          <a:prstGeom prst="curvedConnector5">
            <a:avLst>
              <a:gd name="adj1" fmla="val -29688"/>
              <a:gd name="adj2" fmla="val 50000"/>
              <a:gd name="adj3" fmla="val 12968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07E80F-7B16-409F-B328-4E4D1204BD50}"/>
              </a:ext>
            </a:extLst>
          </p:cNvPr>
          <p:cNvSpPr txBox="1"/>
          <p:nvPr/>
        </p:nvSpPr>
        <p:spPr>
          <a:xfrm>
            <a:off x="1701025" y="3524258"/>
            <a:ext cx="2605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Parallel processing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Pruning types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Regularization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Sparsity awareness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Built-in CV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Complex              hyperparameters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BFAF-CB5C-40E9-BD84-64ED628EB089}"/>
              </a:ext>
            </a:extLst>
          </p:cNvPr>
          <p:cNvSpPr txBox="1"/>
          <p:nvPr/>
        </p:nvSpPr>
        <p:spPr>
          <a:xfrm>
            <a:off x="4306363" y="3524257"/>
            <a:ext cx="3105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Leaf wise tree growth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GOSS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Overfitting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(low # of  data)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40858-5DFB-411C-842A-E83187D25A9C}"/>
              </a:ext>
            </a:extLst>
          </p:cNvPr>
          <p:cNvSpPr txBox="1"/>
          <p:nvPr/>
        </p:nvSpPr>
        <p:spPr>
          <a:xfrm>
            <a:off x="7140240" y="3429000"/>
            <a:ext cx="4195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Handle categorical variables well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Slower than LGBM (training)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Low performance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(most variables are numeric, not    categoric)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2836D3-1585-4327-A35A-F4CE7172C7CA}"/>
              </a:ext>
            </a:extLst>
          </p:cNvPr>
          <p:cNvSpPr txBox="1"/>
          <p:nvPr/>
        </p:nvSpPr>
        <p:spPr>
          <a:xfrm>
            <a:off x="278423" y="1499970"/>
            <a:ext cx="11263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Boosting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959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Stacking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F2291C-1764-4A11-9F22-AE8273332D6F}"/>
              </a:ext>
            </a:extLst>
          </p:cNvPr>
          <p:cNvSpPr/>
          <p:nvPr/>
        </p:nvSpPr>
        <p:spPr>
          <a:xfrm>
            <a:off x="-518984" y="1359242"/>
            <a:ext cx="13987849" cy="53381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Unit 05 - Stacking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21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10295F-23E2-4F7A-8A45-F801962FC5D0}"/>
              </a:ext>
            </a:extLst>
          </p:cNvPr>
          <p:cNvGrpSpPr/>
          <p:nvPr/>
        </p:nvGrpSpPr>
        <p:grpSpPr>
          <a:xfrm>
            <a:off x="5567052" y="1943751"/>
            <a:ext cx="5974915" cy="4553764"/>
            <a:chOff x="2342367" y="1582615"/>
            <a:chExt cx="5954038" cy="4655485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F11450BC-6B10-4B06-8958-FEA89443F4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64" b="-259"/>
            <a:stretch/>
          </p:blipFill>
          <p:spPr bwMode="auto">
            <a:xfrm>
              <a:off x="2342367" y="1582615"/>
              <a:ext cx="5954038" cy="4655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B6E9EF-2A6D-43F4-8AAE-93FFB136A6F9}"/>
                </a:ext>
              </a:extLst>
            </p:cNvPr>
            <p:cNvSpPr/>
            <p:nvPr/>
          </p:nvSpPr>
          <p:spPr>
            <a:xfrm>
              <a:off x="6158630" y="5736921"/>
              <a:ext cx="212942" cy="23799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Stacking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87890" y="1582615"/>
            <a:ext cx="118997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Stacking</a:t>
            </a:r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Use Meta-Learner to aggregate the results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Meta-Learner’s Input: predicted values from base-learners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Meta-Learner’s Output: actual true labels</a:t>
            </a:r>
          </a:p>
        </p:txBody>
      </p:sp>
    </p:spTree>
    <p:extLst>
      <p:ext uri="{BB962C8B-B14F-4D97-AF65-F5344CB8AC3E}">
        <p14:creationId xmlns:p14="http://schemas.microsoft.com/office/powerpoint/2010/main" val="162553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Introduction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11D08-DA8C-4377-81D4-ACACA4C908A8}"/>
              </a:ext>
            </a:extLst>
          </p:cNvPr>
          <p:cNvSpPr txBox="1"/>
          <p:nvPr/>
        </p:nvSpPr>
        <p:spPr>
          <a:xfrm>
            <a:off x="385396" y="1582615"/>
            <a:ext cx="10988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Free Lunch Theorem (NFLT)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0" i="1" dirty="0">
                <a:effectLst/>
                <a:latin typeface="”Nanum Gothic”"/>
              </a:rPr>
              <a:t>“We have dubbed the associated results “No Free Lunch” theorems because they demonstrate that if an algorithm performs well on a certain class of problems then it necessarily pays for that with degraded performance on the set of all remaining problems.” -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”Nanum Gothic”"/>
              </a:rPr>
              <a:t>「No Free Lunch Theorems for Optimization(1997)」 (William Macready)</a:t>
            </a:r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8C59D0-C6EF-46DB-AF90-D454FB53F324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BCADD6-4744-4FC3-93C1-03D44856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52" y="4131415"/>
            <a:ext cx="593407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68479B-EAD7-435A-81B0-A9FEAD1D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542" y="3521060"/>
            <a:ext cx="45434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338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Stacking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87890" y="1582615"/>
            <a:ext cx="107701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Stacking Example</a:t>
            </a:r>
          </a:p>
          <a:p>
            <a:endParaRPr lang="en-US" b="1" dirty="0"/>
          </a:p>
          <a:p>
            <a:r>
              <a:rPr lang="en-US" b="1" dirty="0"/>
              <a:t># of data: 569</a:t>
            </a:r>
          </a:p>
          <a:p>
            <a:r>
              <a:rPr lang="en-US" b="1" dirty="0"/>
              <a:t># of features: 30</a:t>
            </a:r>
          </a:p>
          <a:p>
            <a:endParaRPr lang="en-US" b="1" dirty="0"/>
          </a:p>
          <a:p>
            <a:r>
              <a:rPr lang="en-US" b="1" dirty="0"/>
              <a:t>Train data shape: (455,30)  - 80% of data</a:t>
            </a:r>
          </a:p>
          <a:p>
            <a:r>
              <a:rPr lang="en-US" b="1" dirty="0"/>
              <a:t>Test data shape: (114,30) – 20% of data</a:t>
            </a:r>
          </a:p>
          <a:p>
            <a:endParaRPr lang="en-US" b="1" dirty="0"/>
          </a:p>
          <a:p>
            <a:r>
              <a:rPr lang="en-US" b="1" dirty="0"/>
              <a:t>Weak Learners: </a:t>
            </a:r>
            <a:r>
              <a:rPr lang="en-US" b="1" dirty="0" err="1"/>
              <a:t>XGBoost</a:t>
            </a:r>
            <a:r>
              <a:rPr lang="en-US" b="1" dirty="0"/>
              <a:t>(XGB), Light GBM(LGBM), SVM, ANN   </a:t>
            </a:r>
            <a:r>
              <a:rPr lang="en-US" sz="1600" b="1" dirty="0">
                <a:solidFill>
                  <a:srgbClr val="FF0000"/>
                </a:solidFill>
              </a:rPr>
              <a:t>(Use models with high complexity)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b="1" dirty="0"/>
          </a:p>
          <a:p>
            <a:r>
              <a:rPr lang="en-US" b="1" dirty="0"/>
              <a:t>Concatenate prediction values from weak learners: </a:t>
            </a:r>
            <a:r>
              <a:rPr lang="en-US" b="1" dirty="0" err="1"/>
              <a:t>XGB_pred</a:t>
            </a:r>
            <a:r>
              <a:rPr lang="en-US" b="1" dirty="0"/>
              <a:t>, </a:t>
            </a:r>
            <a:r>
              <a:rPr lang="en-US" b="1" dirty="0" err="1"/>
              <a:t>LGBM_pred</a:t>
            </a:r>
            <a:r>
              <a:rPr lang="en-US" b="1" dirty="0"/>
              <a:t>, </a:t>
            </a:r>
            <a:r>
              <a:rPr lang="en-US" b="1" dirty="0" err="1"/>
              <a:t>SVM_pred</a:t>
            </a:r>
            <a:r>
              <a:rPr lang="en-US" b="1" dirty="0"/>
              <a:t>, </a:t>
            </a:r>
            <a:r>
              <a:rPr lang="en-US" b="1" dirty="0" err="1"/>
              <a:t>ANN_pred</a:t>
            </a:r>
            <a:r>
              <a:rPr lang="en-US" b="1" dirty="0"/>
              <a:t> -&gt; shape (114,4)</a:t>
            </a:r>
          </a:p>
          <a:p>
            <a:endParaRPr lang="en-US" b="1" dirty="0"/>
          </a:p>
          <a:p>
            <a:r>
              <a:rPr lang="en-US" b="1" dirty="0"/>
              <a:t>Meta Learner: Logistic Regression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(Use a model with low complexity)</a:t>
            </a:r>
            <a:endParaRPr lang="en-US" sz="1600" b="1" dirty="0"/>
          </a:p>
          <a:p>
            <a:endParaRPr lang="en-US" b="1" dirty="0"/>
          </a:p>
          <a:p>
            <a:r>
              <a:rPr lang="en-US" b="1" dirty="0"/>
              <a:t>Meta Learner fitting: Use concatenated values (114,4) as X, use (114,) as Y</a:t>
            </a:r>
          </a:p>
          <a:p>
            <a:r>
              <a:rPr lang="en-US" b="1" dirty="0"/>
              <a:t>Final output: (114,)</a:t>
            </a:r>
          </a:p>
        </p:txBody>
      </p:sp>
    </p:spTree>
    <p:extLst>
      <p:ext uri="{BB962C8B-B14F-4D97-AF65-F5344CB8AC3E}">
        <p14:creationId xmlns:p14="http://schemas.microsoft.com/office/powerpoint/2010/main" val="859663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Stacking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87890" y="1582615"/>
            <a:ext cx="10559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Stacking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Pros: Improve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Cons: Overfitting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How</a:t>
            </a:r>
            <a:r>
              <a:rPr lang="ko-KR" altLang="en-US" b="1" dirty="0"/>
              <a:t> </a:t>
            </a:r>
            <a:r>
              <a:rPr lang="en-US" altLang="ko-KR" b="1" dirty="0"/>
              <a:t>to</a:t>
            </a:r>
            <a:r>
              <a:rPr lang="ko-KR" altLang="en-US" b="1" dirty="0"/>
              <a:t> </a:t>
            </a:r>
            <a:r>
              <a:rPr lang="en-US" altLang="ko-KR" b="1" dirty="0"/>
              <a:t>solve</a:t>
            </a:r>
            <a:r>
              <a:rPr lang="ko-KR" altLang="en-US" b="1" dirty="0"/>
              <a:t> </a:t>
            </a:r>
            <a:r>
              <a:rPr lang="en-US" altLang="ko-KR" b="1" dirty="0"/>
              <a:t>Overfitting</a:t>
            </a:r>
            <a:r>
              <a:rPr lang="ko-KR" altLang="en-US" b="1" dirty="0"/>
              <a:t> </a:t>
            </a:r>
            <a:r>
              <a:rPr lang="en-US" altLang="ko-KR" b="1" dirty="0"/>
              <a:t>problem?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Stacking based on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657573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BC97E26-2889-4343-AC8B-A2ACFC3F3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" r="1314" b="2646"/>
          <a:stretch/>
        </p:blipFill>
        <p:spPr bwMode="auto">
          <a:xfrm>
            <a:off x="2284161" y="1685237"/>
            <a:ext cx="7523516" cy="47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Stacking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87890" y="1582615"/>
            <a:ext cx="10559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Stacking based on Cross Validation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6358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E3B84756-40D7-429A-A71C-E26EC1FEE5BC}"/>
              </a:ext>
            </a:extLst>
          </p:cNvPr>
          <p:cNvSpPr/>
          <p:nvPr/>
        </p:nvSpPr>
        <p:spPr>
          <a:xfrm>
            <a:off x="2083597" y="1943757"/>
            <a:ext cx="2242443" cy="389630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Stacking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DD1DE-F89D-4094-9224-9750C5357DD5}"/>
              </a:ext>
            </a:extLst>
          </p:cNvPr>
          <p:cNvSpPr txBox="1"/>
          <p:nvPr/>
        </p:nvSpPr>
        <p:spPr>
          <a:xfrm>
            <a:off x="187890" y="1582615"/>
            <a:ext cx="10559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Stacking based on Cross Validation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99E475-0060-49C4-B2A4-C6DCAC3F41E2}"/>
              </a:ext>
            </a:extLst>
          </p:cNvPr>
          <p:cNvGrpSpPr/>
          <p:nvPr/>
        </p:nvGrpSpPr>
        <p:grpSpPr>
          <a:xfrm>
            <a:off x="385395" y="2041218"/>
            <a:ext cx="6491394" cy="4095162"/>
            <a:chOff x="4858681" y="1552516"/>
            <a:chExt cx="6777998" cy="481678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C030733-64BD-41C7-99D7-C45156F49868}"/>
                </a:ext>
              </a:extLst>
            </p:cNvPr>
            <p:cNvGrpSpPr/>
            <p:nvPr/>
          </p:nvGrpSpPr>
          <p:grpSpPr>
            <a:xfrm>
              <a:off x="6975579" y="1923261"/>
              <a:ext cx="2456520" cy="3248096"/>
              <a:chOff x="6975579" y="1923261"/>
              <a:chExt cx="2456520" cy="324809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5F5A29C-8E27-4513-9C00-3402CAD20F13}"/>
                  </a:ext>
                </a:extLst>
              </p:cNvPr>
              <p:cNvGrpSpPr/>
              <p:nvPr/>
            </p:nvGrpSpPr>
            <p:grpSpPr>
              <a:xfrm>
                <a:off x="6975579" y="1923261"/>
                <a:ext cx="338204" cy="3248096"/>
                <a:chOff x="7427933" y="2743200"/>
                <a:chExt cx="338204" cy="3248096"/>
              </a:xfrm>
              <a:solidFill>
                <a:srgbClr val="FFFF00"/>
              </a:solidFill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8D56598-5913-4163-AAFB-055891C14635}"/>
                    </a:ext>
                  </a:extLst>
                </p:cNvPr>
                <p:cNvSpPr/>
                <p:nvPr/>
              </p:nvSpPr>
              <p:spPr>
                <a:xfrm>
                  <a:off x="7427934" y="2743200"/>
                  <a:ext cx="338203" cy="92692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6B699D6-F6FA-4E58-B56E-FF59D0420C83}"/>
                    </a:ext>
                  </a:extLst>
                </p:cNvPr>
                <p:cNvSpPr/>
                <p:nvPr/>
              </p:nvSpPr>
              <p:spPr>
                <a:xfrm>
                  <a:off x="7427934" y="3903785"/>
                  <a:ext cx="338203" cy="92692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7344968-D81B-478C-B65E-69A37D148AF7}"/>
                    </a:ext>
                  </a:extLst>
                </p:cNvPr>
                <p:cNvSpPr/>
                <p:nvPr/>
              </p:nvSpPr>
              <p:spPr>
                <a:xfrm>
                  <a:off x="7427933" y="5064370"/>
                  <a:ext cx="338203" cy="92692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F7BFB52-E850-4EF0-A713-263BC59F1D7F}"/>
                  </a:ext>
                </a:extLst>
              </p:cNvPr>
              <p:cNvGrpSpPr/>
              <p:nvPr/>
            </p:nvGrpSpPr>
            <p:grpSpPr>
              <a:xfrm>
                <a:off x="7674316" y="1923261"/>
                <a:ext cx="338204" cy="3248096"/>
                <a:chOff x="7427933" y="2743200"/>
                <a:chExt cx="338204" cy="3248096"/>
              </a:xfrm>
              <a:solidFill>
                <a:srgbClr val="FFFF00"/>
              </a:solidFill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B17E585-8784-4F0F-8E0E-3AD52D504D80}"/>
                    </a:ext>
                  </a:extLst>
                </p:cNvPr>
                <p:cNvSpPr/>
                <p:nvPr/>
              </p:nvSpPr>
              <p:spPr>
                <a:xfrm>
                  <a:off x="7427934" y="2743200"/>
                  <a:ext cx="338203" cy="92692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DA60AF1-B2B7-42C2-A012-F514B3AC6C64}"/>
                    </a:ext>
                  </a:extLst>
                </p:cNvPr>
                <p:cNvSpPr/>
                <p:nvPr/>
              </p:nvSpPr>
              <p:spPr>
                <a:xfrm>
                  <a:off x="7427934" y="3903785"/>
                  <a:ext cx="338203" cy="92692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1B0C428-103F-4323-9419-AA3900154412}"/>
                    </a:ext>
                  </a:extLst>
                </p:cNvPr>
                <p:cNvSpPr/>
                <p:nvPr/>
              </p:nvSpPr>
              <p:spPr>
                <a:xfrm>
                  <a:off x="7427933" y="5064370"/>
                  <a:ext cx="338203" cy="92692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5B3253C-973B-46D0-9DAE-C826FB0AEEDD}"/>
                  </a:ext>
                </a:extLst>
              </p:cNvPr>
              <p:cNvGrpSpPr/>
              <p:nvPr/>
            </p:nvGrpSpPr>
            <p:grpSpPr>
              <a:xfrm>
                <a:off x="8328502" y="1923261"/>
                <a:ext cx="338204" cy="3248096"/>
                <a:chOff x="7427933" y="2743200"/>
                <a:chExt cx="338204" cy="3248096"/>
              </a:xfrm>
              <a:solidFill>
                <a:srgbClr val="FFFF00"/>
              </a:solidFill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EFC36A-54E1-4242-B356-1FAA9D76A7DC}"/>
                    </a:ext>
                  </a:extLst>
                </p:cNvPr>
                <p:cNvSpPr/>
                <p:nvPr/>
              </p:nvSpPr>
              <p:spPr>
                <a:xfrm>
                  <a:off x="7427934" y="2743200"/>
                  <a:ext cx="338203" cy="92692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6A272AA-7B5A-4CAA-9298-27446EC7DA91}"/>
                    </a:ext>
                  </a:extLst>
                </p:cNvPr>
                <p:cNvSpPr/>
                <p:nvPr/>
              </p:nvSpPr>
              <p:spPr>
                <a:xfrm>
                  <a:off x="7427934" y="3903785"/>
                  <a:ext cx="338203" cy="92692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6ECBF0D-13CE-4311-909E-193F2FB27120}"/>
                    </a:ext>
                  </a:extLst>
                </p:cNvPr>
                <p:cNvSpPr/>
                <p:nvPr/>
              </p:nvSpPr>
              <p:spPr>
                <a:xfrm>
                  <a:off x="7427933" y="5064370"/>
                  <a:ext cx="338203" cy="92692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B1C768-24A4-4964-B75F-14BF688031C2}"/>
                  </a:ext>
                </a:extLst>
              </p:cNvPr>
              <p:cNvSpPr/>
              <p:nvPr/>
            </p:nvSpPr>
            <p:spPr>
              <a:xfrm>
                <a:off x="9093896" y="1923261"/>
                <a:ext cx="338203" cy="92692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B22C225-8010-4BD9-93F8-64EFBB969EA0}"/>
                  </a:ext>
                </a:extLst>
              </p:cNvPr>
              <p:cNvSpPr/>
              <p:nvPr/>
            </p:nvSpPr>
            <p:spPr>
              <a:xfrm>
                <a:off x="9093896" y="3188724"/>
                <a:ext cx="338203" cy="92692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75C2CC-F7D4-4F7E-903B-6C5B187EA484}"/>
                  </a:ext>
                </a:extLst>
              </p:cNvPr>
              <p:cNvSpPr/>
              <p:nvPr/>
            </p:nvSpPr>
            <p:spPr>
              <a:xfrm>
                <a:off x="9093896" y="4244431"/>
                <a:ext cx="338203" cy="92692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73281F-2291-4AEF-B803-C4AB1FA260AF}"/>
                </a:ext>
              </a:extLst>
            </p:cNvPr>
            <p:cNvSpPr txBox="1"/>
            <p:nvPr/>
          </p:nvSpPr>
          <p:spPr>
            <a:xfrm>
              <a:off x="9607463" y="1582615"/>
              <a:ext cx="2029216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Original </a:t>
              </a:r>
              <a:r>
                <a:rPr lang="en-US" b="1" dirty="0" err="1"/>
                <a:t>y_train</a:t>
              </a:r>
              <a:endParaRPr lang="en-US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B832E63-2B8F-43DF-923F-E63EA5374A5C}"/>
                </a:ext>
              </a:extLst>
            </p:cNvPr>
            <p:cNvCxnSpPr/>
            <p:nvPr/>
          </p:nvCxnSpPr>
          <p:spPr>
            <a:xfrm flipV="1">
              <a:off x="9432099" y="1951947"/>
              <a:ext cx="1164920" cy="39471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A8F5B7C-3B5B-4701-8C81-137212A2AAF4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9432099" y="1978928"/>
              <a:ext cx="1138968" cy="16732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4B1B37F-0372-4E64-BCC8-A3A142A0F61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9432099" y="1940449"/>
              <a:ext cx="1138968" cy="27674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3974376E-A174-4E31-8237-2813C40405FD}"/>
                </a:ext>
              </a:extLst>
            </p:cNvPr>
            <p:cNvCxnSpPr/>
            <p:nvPr/>
          </p:nvCxnSpPr>
          <p:spPr>
            <a:xfrm rot="16200000" flipH="1">
              <a:off x="8129392" y="5285983"/>
              <a:ext cx="739035" cy="688931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7E6F4BF-D02B-417A-9FEE-FF78AA2C76D4}"/>
                </a:ext>
              </a:extLst>
            </p:cNvPr>
            <p:cNvSpPr txBox="1"/>
            <p:nvPr/>
          </p:nvSpPr>
          <p:spPr>
            <a:xfrm>
              <a:off x="4858681" y="1552516"/>
              <a:ext cx="1684443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New </a:t>
              </a:r>
              <a:r>
                <a:rPr lang="en-US" b="1" dirty="0" err="1"/>
                <a:t>X_train</a:t>
              </a:r>
              <a:endParaRPr lang="en-US" b="1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40FD036-E301-4E07-A65D-614B49D713BE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5700903" y="1921848"/>
              <a:ext cx="1142614" cy="3994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D5B595-1256-44F2-B1B8-814EDF99786A}"/>
                </a:ext>
              </a:extLst>
            </p:cNvPr>
            <p:cNvSpPr txBox="1"/>
            <p:nvPr/>
          </p:nvSpPr>
          <p:spPr>
            <a:xfrm>
              <a:off x="8012520" y="5999967"/>
              <a:ext cx="2922702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Train on meta-learner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2E9C64B-704A-4D0D-9C16-DFFF2A8A7F10}"/>
              </a:ext>
            </a:extLst>
          </p:cNvPr>
          <p:cNvSpPr/>
          <p:nvPr/>
        </p:nvSpPr>
        <p:spPr>
          <a:xfrm>
            <a:off x="7196450" y="5472094"/>
            <a:ext cx="419011" cy="8975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AA17B8-B220-4A75-8C0E-B68B46058F37}"/>
              </a:ext>
            </a:extLst>
          </p:cNvPr>
          <p:cNvSpPr txBox="1"/>
          <p:nvPr/>
        </p:nvSpPr>
        <p:spPr>
          <a:xfrm>
            <a:off x="9327112" y="5453047"/>
            <a:ext cx="24794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Fit on New </a:t>
            </a:r>
            <a:r>
              <a:rPr lang="en-US" b="1" dirty="0" err="1"/>
              <a:t>X_test</a:t>
            </a:r>
            <a:endParaRPr lang="en-US" b="1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8C5C624-29D1-4705-BB8A-045D88755146}"/>
              </a:ext>
            </a:extLst>
          </p:cNvPr>
          <p:cNvSpPr/>
          <p:nvPr/>
        </p:nvSpPr>
        <p:spPr>
          <a:xfrm>
            <a:off x="6578068" y="5646443"/>
            <a:ext cx="347119" cy="6658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A30A700-97B2-4763-BA57-8EC07BF24798}"/>
              </a:ext>
            </a:extLst>
          </p:cNvPr>
          <p:cNvSpPr/>
          <p:nvPr/>
        </p:nvSpPr>
        <p:spPr>
          <a:xfrm rot="16200000">
            <a:off x="8661882" y="4611411"/>
            <a:ext cx="347119" cy="6658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9A1E9F-5B0C-482C-9256-7A2D6A2CE161}"/>
              </a:ext>
            </a:extLst>
          </p:cNvPr>
          <p:cNvSpPr/>
          <p:nvPr/>
        </p:nvSpPr>
        <p:spPr>
          <a:xfrm>
            <a:off x="6295623" y="3330648"/>
            <a:ext cx="5151054" cy="1290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 performance between Original </a:t>
            </a:r>
            <a:r>
              <a:rPr lang="en-US" dirty="0" err="1"/>
              <a:t>y_test</a:t>
            </a:r>
            <a:r>
              <a:rPr lang="en-US" dirty="0"/>
              <a:t> and Estimated </a:t>
            </a:r>
            <a:r>
              <a:rPr lang="en-US" dirty="0" err="1"/>
              <a:t>y_test</a:t>
            </a:r>
            <a:r>
              <a:rPr lang="en-US" dirty="0"/>
              <a:t> from stacking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1D7962-7968-4BB3-AA3A-61FAA53F236F}"/>
              </a:ext>
            </a:extLst>
          </p:cNvPr>
          <p:cNvSpPr/>
          <p:nvPr/>
        </p:nvSpPr>
        <p:spPr>
          <a:xfrm>
            <a:off x="7812967" y="5475028"/>
            <a:ext cx="419011" cy="8975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3765D4-DE9B-4D42-B0E2-3886B5929827}"/>
              </a:ext>
            </a:extLst>
          </p:cNvPr>
          <p:cNvSpPr/>
          <p:nvPr/>
        </p:nvSpPr>
        <p:spPr>
          <a:xfrm>
            <a:off x="8468591" y="5475875"/>
            <a:ext cx="419011" cy="8975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77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Conclusion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Ensemble = “</a:t>
            </a:r>
            <a:r>
              <a:rPr lang="en-US" b="1" dirty="0">
                <a:solidFill>
                  <a:srgbClr val="FF0000"/>
                </a:solidFill>
              </a:rPr>
              <a:t>Diversity</a:t>
            </a:r>
            <a:r>
              <a:rPr lang="en-US" b="1" dirty="0"/>
              <a:t>”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Voting (Hard Voting vs Soft Voting)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Bagging (Random Forest)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Boosting (AdaBoost, GBM, XGB, </a:t>
            </a:r>
            <a:r>
              <a:rPr lang="en-US" b="1" dirty="0" err="1"/>
              <a:t>LightGBM</a:t>
            </a:r>
            <a:r>
              <a:rPr lang="en-US" b="1" dirty="0"/>
              <a:t>, </a:t>
            </a:r>
            <a:r>
              <a:rPr lang="en-US" b="1" dirty="0" err="1"/>
              <a:t>CatBoost</a:t>
            </a:r>
            <a:r>
              <a:rPr lang="en-US" b="1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 Stacking (Stacking based on CV)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Conclusion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Assignment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725B9-7157-4427-AD43-0D3A8A791996}"/>
              </a:ext>
            </a:extLst>
          </p:cNvPr>
          <p:cNvSpPr txBox="1"/>
          <p:nvPr/>
        </p:nvSpPr>
        <p:spPr>
          <a:xfrm>
            <a:off x="385395" y="2133083"/>
            <a:ext cx="106038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Kaggle</a:t>
            </a:r>
            <a:r>
              <a:rPr lang="ko-KR" altLang="en-US" b="1" dirty="0"/>
              <a:t> </a:t>
            </a:r>
            <a:r>
              <a:rPr lang="en-US" altLang="ko-KR" b="1" dirty="0"/>
              <a:t>Competition</a:t>
            </a:r>
            <a:r>
              <a:rPr lang="ko-KR" altLang="en-US" b="1" dirty="0"/>
              <a:t>에 참여하여 가장 좋은 </a:t>
            </a:r>
            <a:r>
              <a:rPr lang="en-US" altLang="ko-KR" b="1" dirty="0"/>
              <a:t>Model </a:t>
            </a:r>
            <a:r>
              <a:rPr lang="ko-KR" altLang="en-US" b="1" dirty="0"/>
              <a:t>을 만들어 보세요</a:t>
            </a:r>
            <a:r>
              <a:rPr lang="en-US" altLang="ko-KR" b="1" dirty="0"/>
              <a:t>!</a:t>
            </a:r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채점 기준은 다음과 같습니다</a:t>
            </a:r>
            <a:r>
              <a:rPr lang="en-US" altLang="ko-KR" b="1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/>
              <a:t>Leaderboard</a:t>
            </a:r>
            <a:r>
              <a:rPr lang="ko-KR" altLang="en-US" b="1" dirty="0"/>
              <a:t> </a:t>
            </a:r>
            <a:r>
              <a:rPr lang="en-US" altLang="ko-KR" b="1" dirty="0"/>
              <a:t>score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/>
              <a:t>EDA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b="1" dirty="0"/>
              <a:t>모델의 결과에 대한 설명</a:t>
            </a: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2</a:t>
            </a:r>
            <a:r>
              <a:rPr lang="ko-KR" altLang="en-US" b="1" dirty="0"/>
              <a:t>주차에 배운 </a:t>
            </a:r>
            <a:r>
              <a:rPr lang="en-US" altLang="ko-KR" b="1" dirty="0"/>
              <a:t>Hyperparameter Tuning</a:t>
            </a:r>
            <a:r>
              <a:rPr lang="ko-KR" altLang="en-US" b="1" dirty="0"/>
              <a:t>과 </a:t>
            </a:r>
            <a:r>
              <a:rPr lang="en-US" altLang="ko-KR" b="1" dirty="0"/>
              <a:t>1~5</a:t>
            </a:r>
            <a:r>
              <a:rPr lang="ko-KR" altLang="en-US" b="1" dirty="0"/>
              <a:t>주차에 배운 다양한 모델과 기법들을 활용해보세요</a:t>
            </a:r>
            <a:r>
              <a:rPr lang="en-US" altLang="ko-KR" b="1" dirty="0"/>
              <a:t>!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Baseline Model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>
                <a:solidFill>
                  <a:srgbClr val="FF0000"/>
                </a:solidFill>
              </a:rPr>
              <a:t>performance</a:t>
            </a:r>
            <a:r>
              <a:rPr lang="ko-KR" altLang="en-US" b="1" dirty="0">
                <a:solidFill>
                  <a:srgbClr val="FF0000"/>
                </a:solidFill>
              </a:rPr>
              <a:t>를 모두 넘어야 합니다</a:t>
            </a:r>
            <a:r>
              <a:rPr lang="en-US" altLang="ko-KR" b="1" dirty="0">
                <a:solidFill>
                  <a:srgbClr val="FF0000"/>
                </a:solidFill>
              </a:rPr>
              <a:t>!!!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(Kaggle</a:t>
            </a:r>
            <a:r>
              <a:rPr lang="ko-KR" altLang="en-US" b="1" dirty="0"/>
              <a:t> </a:t>
            </a:r>
            <a:r>
              <a:rPr lang="en-US" altLang="ko-KR" b="1" dirty="0"/>
              <a:t>Link)</a:t>
            </a:r>
            <a:endParaRPr lang="en-US" b="1" dirty="0"/>
          </a:p>
          <a:p>
            <a:r>
              <a:rPr lang="en-US" b="1" dirty="0">
                <a:hlinkClick r:id="rId3"/>
              </a:rPr>
              <a:t>https://www.kaggle.com/t/933534784e1b4c71abc4918ad97d5271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0646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Reference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DBEDA3-5436-4F4B-973A-55BD0B74ADCC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41025-D83A-4CCF-B996-AE6B1CB168E6}"/>
              </a:ext>
            </a:extLst>
          </p:cNvPr>
          <p:cNvSpPr txBox="1"/>
          <p:nvPr/>
        </p:nvSpPr>
        <p:spPr>
          <a:xfrm>
            <a:off x="385395" y="1460653"/>
            <a:ext cx="104120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linkClick r:id="rId3"/>
              </a:rPr>
              <a:t>https://velog.io/@jiselectric/Ensemble-Learning-Voting-and-Bagging-at6219ae</a:t>
            </a:r>
            <a:endParaRPr lang="en-US" altLang="ko-KR" sz="1600" dirty="0"/>
          </a:p>
          <a:p>
            <a:r>
              <a:rPr lang="en-US" sz="1600" dirty="0">
                <a:hlinkClick r:id="rId4"/>
              </a:rPr>
              <a:t>https://www.shutterstock.com/ko/image-vector/voting-ballot-box-icon-election-vote-1342666166</a:t>
            </a:r>
            <a:endParaRPr lang="en-US" sz="1600" dirty="0"/>
          </a:p>
          <a:p>
            <a:r>
              <a:rPr lang="en-US" sz="1600" b="0" i="0" dirty="0">
                <a:solidFill>
                  <a:srgbClr val="5C5C5C"/>
                </a:solidFill>
                <a:effectLst/>
                <a:latin typeface="Spoqa Han Sans"/>
                <a:hlinkClick r:id="rId5"/>
              </a:rPr>
              <a:t>https://blog.naver.com/PostView.nhn?blogId=ckdgus1433&amp;logNo=221588139765</a:t>
            </a:r>
            <a:endParaRPr lang="en-US" sz="1600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r>
              <a:rPr lang="en-US" sz="1600" dirty="0">
                <a:hlinkClick r:id="rId6"/>
              </a:rPr>
              <a:t>https://huidea.tistory.com/35</a:t>
            </a:r>
            <a:endParaRPr lang="en-US" sz="1600" dirty="0">
              <a:solidFill>
                <a:srgbClr val="5C5C5C"/>
              </a:solidFill>
              <a:latin typeface="Spoqa Han Sans"/>
            </a:endParaRPr>
          </a:p>
          <a:p>
            <a:r>
              <a:rPr lang="en-US" sz="1600" dirty="0">
                <a:hlinkClick r:id="rId7"/>
              </a:rPr>
              <a:t>https://lsjsj92.tistory.com/559</a:t>
            </a:r>
            <a:endParaRPr lang="en-US" sz="1600" dirty="0">
              <a:solidFill>
                <a:srgbClr val="5C5C5C"/>
              </a:solidFill>
              <a:latin typeface="Spoqa Han Sans"/>
            </a:endParaRPr>
          </a:p>
          <a:p>
            <a:r>
              <a:rPr lang="en-US" sz="1600" dirty="0">
                <a:hlinkClick r:id="rId8"/>
              </a:rPr>
              <a:t>https://www.javatpoint.com/machine-learning-random-forest-algorithm</a:t>
            </a:r>
            <a:endParaRPr lang="en-US" sz="1600" dirty="0"/>
          </a:p>
          <a:p>
            <a:r>
              <a:rPr lang="en-US" sz="1600" dirty="0">
                <a:hlinkClick r:id="rId9"/>
              </a:rPr>
              <a:t>https://community.alteryx.com/t5/image/serverpage/image-id/33046iB8743F7094DB9C87/image-size/large?v=1.0&amp;px=999</a:t>
            </a:r>
            <a:endParaRPr lang="en-US" sz="1600" dirty="0"/>
          </a:p>
          <a:p>
            <a:r>
              <a:rPr lang="en-US" sz="1600" dirty="0">
                <a:hlinkClick r:id="rId10"/>
              </a:rPr>
              <a:t>https://michael-fuchs-python.netlify.app/2020/03/26/ensemble-modeling-boosting/</a:t>
            </a:r>
            <a:endParaRPr lang="en-US" sz="1600" dirty="0"/>
          </a:p>
          <a:p>
            <a:r>
              <a:rPr lang="en-US" sz="1600" dirty="0">
                <a:hlinkClick r:id="rId11"/>
              </a:rPr>
              <a:t>https://injo.tistory.com/31</a:t>
            </a:r>
            <a:endParaRPr lang="en-US" sz="1600" dirty="0"/>
          </a:p>
          <a:p>
            <a:r>
              <a:rPr lang="en-US" sz="1600" dirty="0">
                <a:hlinkClick r:id="rId12"/>
              </a:rPr>
              <a:t>https://www.analyticsvidhya.com/blog/2021/09/adaboost-algorithm-a-complete-guide-for-beginners/</a:t>
            </a:r>
            <a:endParaRPr lang="en-US" sz="1600" dirty="0"/>
          </a:p>
          <a:p>
            <a:r>
              <a:rPr lang="en-US" sz="1600" dirty="0">
                <a:hlinkClick r:id="rId13"/>
              </a:rPr>
              <a:t>https://3months.tistory.com/368</a:t>
            </a:r>
            <a:endParaRPr lang="en-US" sz="1600" dirty="0"/>
          </a:p>
          <a:p>
            <a:r>
              <a:rPr lang="en-US" sz="1600" dirty="0">
                <a:hlinkClick r:id="rId14"/>
              </a:rPr>
              <a:t>https://koalaverse.github.io/machine-learning-in-R/gradient-boosting-machines.html</a:t>
            </a:r>
            <a:endParaRPr lang="en-US" sz="1600" dirty="0"/>
          </a:p>
          <a:p>
            <a:r>
              <a:rPr lang="en-US" sz="1600" dirty="0">
                <a:hlinkClick r:id="rId15"/>
              </a:rPr>
              <a:t>https://www.youtube.com/channel/UCPq01cgCcEwhXl7BvcwIQyg</a:t>
            </a:r>
            <a:endParaRPr lang="en-US" sz="1600" dirty="0"/>
          </a:p>
          <a:p>
            <a:r>
              <a:rPr lang="en-US" sz="1600" dirty="0">
                <a:hlinkClick r:id="rId16"/>
              </a:rPr>
              <a:t>https://www.youtube.com/watch?v=3CC4N4z3GJc</a:t>
            </a:r>
            <a:endParaRPr lang="en-US" sz="1600" dirty="0"/>
          </a:p>
          <a:p>
            <a:r>
              <a:rPr lang="en-US" sz="1600" dirty="0">
                <a:hlinkClick r:id="rId17"/>
              </a:rPr>
              <a:t>https://bkshin.tistory.com/entry/%EB%A8%B8%EC%8B%A0%EB%9F%AC%EB%8B%9D-15-Gradient-Boost</a:t>
            </a:r>
            <a:endParaRPr lang="en-US" sz="1600" dirty="0"/>
          </a:p>
          <a:p>
            <a:r>
              <a:rPr lang="en-US" sz="1600" dirty="0">
                <a:hlinkClick r:id="rId18"/>
              </a:rPr>
              <a:t>https://statinknu.tistory.com/33</a:t>
            </a:r>
            <a:endParaRPr lang="en-US" sz="1600" dirty="0"/>
          </a:p>
          <a:p>
            <a:r>
              <a:rPr lang="en-US" sz="1600" dirty="0">
                <a:hlinkClick r:id="rId19"/>
              </a:rPr>
              <a:t>https://wyatt37.tistory.com/5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6213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C1F866-E0C2-484F-A982-84D6B509B379}"/>
              </a:ext>
            </a:extLst>
          </p:cNvPr>
          <p:cNvGrpSpPr/>
          <p:nvPr/>
        </p:nvGrpSpPr>
        <p:grpSpPr>
          <a:xfrm>
            <a:off x="5224428" y="715407"/>
            <a:ext cx="5568451" cy="4442035"/>
            <a:chOff x="3551175" y="441813"/>
            <a:chExt cx="4286543" cy="354555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50BF8F-79F7-462E-AD12-EA849BBEEE36}"/>
                </a:ext>
              </a:extLst>
            </p:cNvPr>
            <p:cNvSpPr/>
            <p:nvPr/>
          </p:nvSpPr>
          <p:spPr>
            <a:xfrm>
              <a:off x="3551175" y="441813"/>
              <a:ext cx="4259168" cy="3545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46BB0B2-87C8-4124-A6A0-BF8487384537}"/>
                </a:ext>
              </a:extLst>
            </p:cNvPr>
            <p:cNvGrpSpPr/>
            <p:nvPr/>
          </p:nvGrpSpPr>
          <p:grpSpPr>
            <a:xfrm>
              <a:off x="5299700" y="483518"/>
              <a:ext cx="2448272" cy="3475680"/>
              <a:chOff x="2275364" y="915566"/>
              <a:chExt cx="2448272" cy="347568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07D54D-FD08-4597-9AAC-3DF999081C01}"/>
                  </a:ext>
                </a:extLst>
              </p:cNvPr>
              <p:cNvSpPr/>
              <p:nvPr/>
            </p:nvSpPr>
            <p:spPr>
              <a:xfrm>
                <a:off x="2275364" y="915566"/>
                <a:ext cx="2448272" cy="223224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FA5539A5-C038-48F3-9AC2-5820D108A092}"/>
                  </a:ext>
                </a:extLst>
              </p:cNvPr>
              <p:cNvSpPr/>
              <p:nvPr/>
            </p:nvSpPr>
            <p:spPr>
              <a:xfrm rot="11700000">
                <a:off x="3841153" y="3023094"/>
                <a:ext cx="720080" cy="1368152"/>
              </a:xfrm>
              <a:prstGeom prst="trapezoid">
                <a:avLst>
                  <a:gd name="adj" fmla="val 3604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8231365-F64C-46C1-8F75-820775EFA1EB}"/>
                </a:ext>
              </a:extLst>
            </p:cNvPr>
            <p:cNvSpPr txBox="1">
              <a:spLocks/>
            </p:cNvSpPr>
            <p:nvPr/>
          </p:nvSpPr>
          <p:spPr>
            <a:xfrm>
              <a:off x="5234662" y="484355"/>
              <a:ext cx="2603056" cy="1102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0" spc="-300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Q &amp; A</a:t>
              </a:r>
              <a:endParaRPr lang="ko-KR" altLang="en-US" sz="8000" spc="-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996C020A-B6A4-4E0B-8F33-D6710800837B}"/>
                </a:ext>
              </a:extLst>
            </p:cNvPr>
            <p:cNvSpPr txBox="1">
              <a:spLocks/>
            </p:cNvSpPr>
            <p:nvPr/>
          </p:nvSpPr>
          <p:spPr>
            <a:xfrm>
              <a:off x="3551175" y="3591404"/>
              <a:ext cx="3238128" cy="345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들어주셔서 감사합니다</a:t>
              </a:r>
              <a:r>
                <a:rPr lang="en-US" altLang="ko-KR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  <a:endParaRPr lang="ko-KR" altLang="en-US" sz="28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44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Introduction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A11D08-DA8C-4377-81D4-ACACA4C908A8}"/>
                  </a:ext>
                </a:extLst>
              </p:cNvPr>
              <p:cNvSpPr txBox="1"/>
              <p:nvPr/>
            </p:nvSpPr>
            <p:spPr>
              <a:xfrm>
                <a:off x="795317" y="1615793"/>
                <a:ext cx="5300683" cy="122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Bias-Variance Decomposition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A11D08-DA8C-4377-81D4-ACACA4C9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17" y="1615793"/>
                <a:ext cx="5300683" cy="1223989"/>
              </a:xfrm>
              <a:prstGeom prst="rect">
                <a:avLst/>
              </a:prstGeom>
              <a:blipFill>
                <a:blip r:embed="rId3"/>
                <a:stretch>
                  <a:fillRect l="-920" t="-2488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8C59D0-C6EF-46DB-AF90-D454FB53F324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995C9E-B379-4F8F-BE81-9645E95FCAB9}"/>
              </a:ext>
            </a:extLst>
          </p:cNvPr>
          <p:cNvGrpSpPr/>
          <p:nvPr/>
        </p:nvGrpSpPr>
        <p:grpSpPr>
          <a:xfrm>
            <a:off x="682354" y="3020092"/>
            <a:ext cx="7469188" cy="2901206"/>
            <a:chOff x="214002" y="3042393"/>
            <a:chExt cx="9008057" cy="3421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D9DD2F0-CE69-4E45-98A5-AA61E405B94E}"/>
                    </a:ext>
                  </a:extLst>
                </p:cNvPr>
                <p:cNvSpPr/>
                <p:nvPr/>
              </p:nvSpPr>
              <p:spPr>
                <a:xfrm>
                  <a:off x="3702136" y="3042393"/>
                  <a:ext cx="3010898" cy="773214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Dataset 1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5D9DD2F0-CE69-4E45-98A5-AA61E405B9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136" y="3042393"/>
                  <a:ext cx="3010898" cy="773214"/>
                </a:xfrm>
                <a:prstGeom prst="roundRect">
                  <a:avLst/>
                </a:prstGeom>
                <a:blipFill>
                  <a:blip r:embed="rId4"/>
                  <a:stretch>
                    <a:fillRect t="-2727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A62FEF2D-95DD-448D-9144-038AA72A01AD}"/>
                    </a:ext>
                  </a:extLst>
                </p:cNvPr>
                <p:cNvSpPr/>
                <p:nvPr/>
              </p:nvSpPr>
              <p:spPr>
                <a:xfrm>
                  <a:off x="3702136" y="4040065"/>
                  <a:ext cx="3010898" cy="773214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Dataset 2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A62FEF2D-95DD-448D-9144-038AA72A01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136" y="4040065"/>
                  <a:ext cx="3010898" cy="773214"/>
                </a:xfrm>
                <a:prstGeom prst="roundRect">
                  <a:avLst/>
                </a:prstGeom>
                <a:blipFill>
                  <a:blip r:embed="rId5"/>
                  <a:stretch>
                    <a:fillRect t="-2727"/>
                  </a:stretch>
                </a:blipFill>
                <a:ln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53117519-5C44-4A14-87B4-7FA317D6260F}"/>
                    </a:ext>
                  </a:extLst>
                </p:cNvPr>
                <p:cNvSpPr/>
                <p:nvPr/>
              </p:nvSpPr>
              <p:spPr>
                <a:xfrm>
                  <a:off x="3702136" y="5690210"/>
                  <a:ext cx="3010898" cy="773214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Dataset 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53117519-5C44-4A14-87B4-7FA317D626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136" y="5690210"/>
                  <a:ext cx="3010898" cy="773214"/>
                </a:xfrm>
                <a:prstGeom prst="roundRect">
                  <a:avLst/>
                </a:prstGeom>
                <a:blipFill>
                  <a:blip r:embed="rId6"/>
                  <a:stretch>
                    <a:fillRect t="-2752"/>
                  </a:stretch>
                </a:blipFill>
                <a:ln>
                  <a:solidFill>
                    <a:srgbClr val="92D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716DC40D-BA37-4331-866D-8EA7D4FE80A5}"/>
                    </a:ext>
                  </a:extLst>
                </p:cNvPr>
                <p:cNvSpPr/>
                <p:nvPr/>
              </p:nvSpPr>
              <p:spPr>
                <a:xfrm>
                  <a:off x="1819777" y="4125227"/>
                  <a:ext cx="981306" cy="68805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716DC40D-BA37-4331-866D-8EA7D4FE80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777" y="4125227"/>
                  <a:ext cx="981306" cy="68805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FE5180C6-D7E6-42C9-8CBE-11560435644A}"/>
                    </a:ext>
                  </a:extLst>
                </p:cNvPr>
                <p:cNvSpPr/>
                <p:nvPr/>
              </p:nvSpPr>
              <p:spPr>
                <a:xfrm>
                  <a:off x="214002" y="4125227"/>
                  <a:ext cx="981306" cy="688052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FE5180C6-D7E6-42C9-8CBE-1156043564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02" y="4125227"/>
                  <a:ext cx="981306" cy="688052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CB89BE-FC5D-473D-B46C-2A08FF758C4B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1195308" y="4469253"/>
              <a:ext cx="6244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3FB5FF-D57E-48B7-AE82-D0B39B06707B}"/>
                </a:ext>
              </a:extLst>
            </p:cNvPr>
            <p:cNvCxnSpPr>
              <a:cxnSpLocks/>
              <a:stCxn id="16" idx="3"/>
              <a:endCxn id="13" idx="1"/>
            </p:cNvCxnSpPr>
            <p:nvPr/>
          </p:nvCxnSpPr>
          <p:spPr>
            <a:xfrm flipV="1">
              <a:off x="2801083" y="3429000"/>
              <a:ext cx="901053" cy="1040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0442D-9F6A-485D-9F15-84EEFDD9D28B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 flipV="1">
              <a:off x="2801083" y="4426672"/>
              <a:ext cx="901053" cy="4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AEED38-7E66-4EF3-B914-B64428128000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2801083" y="4469253"/>
              <a:ext cx="901053" cy="160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03510062-6305-4A37-BE25-90D9130294E2}"/>
                    </a:ext>
                  </a:extLst>
                </p:cNvPr>
                <p:cNvSpPr/>
                <p:nvPr/>
              </p:nvSpPr>
              <p:spPr>
                <a:xfrm>
                  <a:off x="7805854" y="3042393"/>
                  <a:ext cx="1416205" cy="773214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03510062-6305-4A37-BE25-90D9130294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854" y="3042393"/>
                  <a:ext cx="1416205" cy="773214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56DC43D4-15D6-4BA6-8695-09E7C066F6EC}"/>
                    </a:ext>
                  </a:extLst>
                </p:cNvPr>
                <p:cNvSpPr/>
                <p:nvPr/>
              </p:nvSpPr>
              <p:spPr>
                <a:xfrm>
                  <a:off x="7805853" y="4040065"/>
                  <a:ext cx="1416205" cy="773214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56DC43D4-15D6-4BA6-8695-09E7C066F6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853" y="4040065"/>
                  <a:ext cx="1416205" cy="773214"/>
                </a:xfrm>
                <a:prstGeom prst="roundRect">
                  <a:avLst/>
                </a:prstGeom>
                <a:blipFill>
                  <a:blip r:embed="rId10"/>
                  <a:stretch>
                    <a:fillRect r="-2577"/>
                  </a:stretch>
                </a:blipFill>
                <a:ln>
                  <a:solidFill>
                    <a:srgbClr val="FFFF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7D550088-7ADB-4423-8102-A10BA31FA5F1}"/>
                    </a:ext>
                  </a:extLst>
                </p:cNvPr>
                <p:cNvSpPr/>
                <p:nvPr/>
              </p:nvSpPr>
              <p:spPr>
                <a:xfrm>
                  <a:off x="7805852" y="5690210"/>
                  <a:ext cx="1416205" cy="77321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7D550088-7ADB-4423-8102-A10BA31FA5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852" y="5690210"/>
                  <a:ext cx="1416205" cy="773214"/>
                </a:xfrm>
                <a:prstGeom prst="roundRect">
                  <a:avLst/>
                </a:prstGeom>
                <a:blipFill>
                  <a:blip r:embed="rId11"/>
                  <a:stretch>
                    <a:fillRect r="-2577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D981902-D1CD-4581-B291-2A055B169EB0}"/>
                </a:ext>
              </a:extLst>
            </p:cNvPr>
            <p:cNvCxnSpPr>
              <a:cxnSpLocks/>
              <a:stCxn id="13" idx="3"/>
              <a:endCxn id="31" idx="1"/>
            </p:cNvCxnSpPr>
            <p:nvPr/>
          </p:nvCxnSpPr>
          <p:spPr>
            <a:xfrm>
              <a:off x="6713034" y="3429000"/>
              <a:ext cx="1092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30C52A5-9986-4D5F-9B3F-4A20A40BC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13032" y="4421096"/>
              <a:ext cx="1092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195103-A284-44D0-B446-1691CD89565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071138" y="5593436"/>
            <a:ext cx="906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3BA448-2405-4AAB-883E-8695004FA49C}"/>
                  </a:ext>
                </a:extLst>
              </p:cNvPr>
              <p:cNvSpPr txBox="1"/>
              <p:nvPr/>
            </p:nvSpPr>
            <p:spPr>
              <a:xfrm>
                <a:off x="8617401" y="5405051"/>
                <a:ext cx="3423425" cy="471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D3BA448-2405-4AAB-883E-8695004F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401" y="5405051"/>
                <a:ext cx="3423425" cy="4712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1AE13EE-EDA7-45A2-9CAB-F29892162AA7}"/>
              </a:ext>
            </a:extLst>
          </p:cNvPr>
          <p:cNvSpPr txBox="1"/>
          <p:nvPr/>
        </p:nvSpPr>
        <p:spPr>
          <a:xfrm>
            <a:off x="4595636" y="4689357"/>
            <a:ext cx="800219" cy="720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4000" dirty="0"/>
              <a:t>...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2D8819-B3ED-4C8D-925A-B740515E083F}"/>
              </a:ext>
            </a:extLst>
          </p:cNvPr>
          <p:cNvSpPr txBox="1"/>
          <p:nvPr/>
        </p:nvSpPr>
        <p:spPr>
          <a:xfrm>
            <a:off x="7290493" y="4676847"/>
            <a:ext cx="800219" cy="720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40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0957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Introduction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A11D08-DA8C-4377-81D4-ACACA4C908A8}"/>
                  </a:ext>
                </a:extLst>
              </p:cNvPr>
              <p:cNvSpPr txBox="1"/>
              <p:nvPr/>
            </p:nvSpPr>
            <p:spPr>
              <a:xfrm>
                <a:off x="795317" y="1615793"/>
                <a:ext cx="5300683" cy="474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Bias-Variance Decomposition</a:t>
                </a:r>
              </a:p>
              <a:p>
                <a:endParaRPr lang="en-US" b="1" dirty="0"/>
              </a:p>
              <a:p>
                <a:r>
                  <a:rPr lang="en-US" b="1" dirty="0"/>
                  <a:t>Calculate Error (MSE)</a:t>
                </a:r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𝑬𝒓𝒓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0C3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solidFill>
                                    <a:srgbClr val="0C3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1" i="1">
                                      <a:solidFill>
                                        <a:srgbClr val="0C3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0C3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0C3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0C3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C3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0C3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>
                                  <a:solidFill>
                                    <a:srgbClr val="0C3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0C3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0C3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0C3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0C3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C3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0C3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0C3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r>
                  <a:rPr lang="en-US" b="1" dirty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𝒃𝒊𝒂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0C30FF"/>
                        </a:solidFill>
                        <a:latin typeface="Cambria Math" panose="02040503050406030204" pitchFamily="18" charset="0"/>
                      </a:rPr>
                      <m:t>𝒗𝒂𝒓𝒊𝒏𝒂𝒄𝒆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A11D08-DA8C-4377-81D4-ACACA4C9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17" y="1615793"/>
                <a:ext cx="5300683" cy="4741747"/>
              </a:xfrm>
              <a:prstGeom prst="rect">
                <a:avLst/>
              </a:prstGeom>
              <a:blipFill>
                <a:blip r:embed="rId3"/>
                <a:stretch>
                  <a:fillRect l="-920" t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8C59D0-C6EF-46DB-AF90-D454FB53F324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1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938" y="4542616"/>
            <a:ext cx="5912527" cy="219591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머신러닝 - 12. 편향(Bias)과 분산(Variance) Trade-off">
            <a:extLst>
              <a:ext uri="{FF2B5EF4-FFF2-40B4-BE49-F238E27FC236}">
                <a16:creationId xmlns:a16="http://schemas.microsoft.com/office/drawing/2014/main" id="{8668E55D-ADD0-4774-BADF-5CA51EA12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" b="10531"/>
          <a:stretch/>
        </p:blipFill>
        <p:spPr bwMode="auto">
          <a:xfrm>
            <a:off x="8537892" y="3429000"/>
            <a:ext cx="3684959" cy="317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Introduction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11D08-DA8C-4377-81D4-ACACA4C908A8}"/>
              </a:ext>
            </a:extLst>
          </p:cNvPr>
          <p:cNvSpPr txBox="1"/>
          <p:nvPr/>
        </p:nvSpPr>
        <p:spPr>
          <a:xfrm>
            <a:off x="318488" y="1727791"/>
            <a:ext cx="107466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Bias-Variance Decomposition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Bias: difference between predicted value and expected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 Bias: Accurately estimate the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 Bias: Imply a poor 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Variance: when the model takes into account the fluctuations in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 Variance: Estimated function doesn’t change much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 Bias: Imply a weak match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High Bias + Low Variance: Logistic Regression, LDA, KNN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Low Bias + High Variance: ANN, SVM, DT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Low Bias + Low Variance: Best Model!!!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8C59D0-C6EF-46DB-AF90-D454FB53F324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6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Introduction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11D08-DA8C-4377-81D4-ACACA4C908A8}"/>
              </a:ext>
            </a:extLst>
          </p:cNvPr>
          <p:cNvSpPr txBox="1"/>
          <p:nvPr/>
        </p:nvSpPr>
        <p:spPr>
          <a:xfrm>
            <a:off x="385395" y="1604457"/>
            <a:ext cx="11156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 we learn Ensemble?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In order to reduce bias, we should use Ensemble model based on ‘</a:t>
            </a:r>
            <a:r>
              <a:rPr lang="en-US" b="1" dirty="0">
                <a:solidFill>
                  <a:srgbClr val="FF0000"/>
                </a:solidFill>
              </a:rPr>
              <a:t>Boosting</a:t>
            </a:r>
            <a:r>
              <a:rPr lang="en-US" b="1" dirty="0"/>
              <a:t>’ strategy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In order to reduce variance, we should use Ensemble model based on ‘</a:t>
            </a:r>
            <a:r>
              <a:rPr lang="en-US" b="1" dirty="0">
                <a:solidFill>
                  <a:srgbClr val="FF0000"/>
                </a:solidFill>
              </a:rPr>
              <a:t>Bagging</a:t>
            </a:r>
            <a:r>
              <a:rPr lang="en-US" b="1" dirty="0"/>
              <a:t>’ strategy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8C59D0-C6EF-46DB-AF90-D454FB53F324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4CD4E-0869-422C-B2C3-E07FE309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965" y="3142346"/>
            <a:ext cx="7129734" cy="33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8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EB369E2-8B1B-476C-97CD-952096AB7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" t="10961" r="6961" b="2429"/>
          <a:stretch/>
        </p:blipFill>
        <p:spPr bwMode="auto">
          <a:xfrm>
            <a:off x="1524000" y="1717343"/>
            <a:ext cx="7395411" cy="478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2609451-E5A4-43A1-A3DA-E1EE8EF4BA1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8997362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Introduction</a:t>
            </a:r>
            <a:endParaRPr lang="en-US" altLang="ko-KR" sz="2400" spc="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462628-290D-45B2-AA58-7B9860CE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11D08-DA8C-4377-81D4-ACACA4C908A8}"/>
              </a:ext>
            </a:extLst>
          </p:cNvPr>
          <p:cNvSpPr txBox="1"/>
          <p:nvPr/>
        </p:nvSpPr>
        <p:spPr>
          <a:xfrm>
            <a:off x="385395" y="1604457"/>
            <a:ext cx="1115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 we learn Ensemble?</a:t>
            </a:r>
          </a:p>
          <a:p>
            <a:endParaRPr lang="en-US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8C59D0-C6EF-46DB-AF90-D454FB53F324}"/>
              </a:ext>
            </a:extLst>
          </p:cNvPr>
          <p:cNvSpPr/>
          <p:nvPr/>
        </p:nvSpPr>
        <p:spPr>
          <a:xfrm>
            <a:off x="10380372" y="0"/>
            <a:ext cx="1811628" cy="106750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6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7809</TotalTime>
  <Words>1849</Words>
  <Application>Microsoft Office PowerPoint</Application>
  <PresentationFormat>Widescreen</PresentationFormat>
  <Paragraphs>459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”Nanum Gothic”</vt:lpstr>
      <vt:lpstr>12롯데마트드림Bold</vt:lpstr>
      <vt:lpstr>12롯데마트드림Medium</vt:lpstr>
      <vt:lpstr>Spoqa Han Sans</vt:lpstr>
      <vt:lpstr>나눔스퀘어_ac Bold</vt:lpstr>
      <vt:lpstr>나눔스퀘어라운드 Bold</vt:lpstr>
      <vt:lpstr>나눔스퀘어라운드 ExtraBold</vt:lpstr>
      <vt:lpstr>맑은 고딕</vt:lpstr>
      <vt:lpstr>Arial</vt:lpstr>
      <vt:lpstr>Calibri</vt:lpstr>
      <vt:lpstr>Cambria Math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 J</dc:creator>
  <cp:lastModifiedBy>(학생) 김건우 (경영공학부)</cp:lastModifiedBy>
  <cp:revision>454</cp:revision>
  <dcterms:created xsi:type="dcterms:W3CDTF">2017-07-26T09:20:04Z</dcterms:created>
  <dcterms:modified xsi:type="dcterms:W3CDTF">2022-02-22T08:13:30Z</dcterms:modified>
</cp:coreProperties>
</file>